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305" r:id="rId6"/>
    <p:sldId id="267" r:id="rId7"/>
    <p:sldId id="306" r:id="rId8"/>
    <p:sldId id="268" r:id="rId9"/>
    <p:sldId id="259" r:id="rId10"/>
    <p:sldId id="269" r:id="rId11"/>
    <p:sldId id="304" r:id="rId12"/>
    <p:sldId id="261" r:id="rId13"/>
    <p:sldId id="293" r:id="rId14"/>
    <p:sldId id="272" r:id="rId15"/>
    <p:sldId id="298" r:id="rId16"/>
    <p:sldId id="270" r:id="rId17"/>
    <p:sldId id="273" r:id="rId18"/>
    <p:sldId id="277" r:id="rId19"/>
    <p:sldId id="278" r:id="rId20"/>
    <p:sldId id="279" r:id="rId21"/>
    <p:sldId id="280" r:id="rId22"/>
    <p:sldId id="281" r:id="rId23"/>
    <p:sldId id="27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378"/>
    <a:srgbClr val="1F2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3"/>
    <p:restoredTop sz="94712"/>
  </p:normalViewPr>
  <p:slideViewPr>
    <p:cSldViewPr snapToGrid="0" snapToObjects="1">
      <p:cViewPr varScale="1">
        <p:scale>
          <a:sx n="111" d="100"/>
          <a:sy n="111" d="100"/>
        </p:scale>
        <p:origin x="24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Zusammensetzung des Abiturergebnisses</c:v>
          </c:tx>
          <c:dLbls>
            <c:dLbl>
              <c:idx val="0"/>
              <c:layout>
                <c:manualLayout>
                  <c:x val="-0.130613577816662"/>
                  <c:y val="-0.1537619728663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7-314D-ACE9-9401D7714F42}"/>
                </c:ext>
              </c:extLst>
            </c:dLbl>
            <c:dLbl>
              <c:idx val="1"/>
              <c:layout>
                <c:manualLayout>
                  <c:x val="0.129027595508895"/>
                  <c:y val="0.11623161744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7-314D-ACE9-9401D7714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Blatt1!$D$4:$D$5</c:f>
              <c:strCache>
                <c:ptCount val="2"/>
                <c:pt idx="0">
                  <c:v>Semesterergebnisse</c:v>
                </c:pt>
                <c:pt idx="1">
                  <c:v>Abiturprüfungen</c:v>
                </c:pt>
              </c:strCache>
            </c:strRef>
          </c:cat>
          <c:val>
            <c:numRef>
              <c:f>Blatt1!$C$4:$C$5</c:f>
              <c:numCache>
                <c:formatCode>General</c:formatCode>
                <c:ptCount val="2"/>
                <c:pt idx="0">
                  <c:v>600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7-314D-ACE9-9401D7714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2800"/>
            </a:pPr>
            <a:endParaRPr lang="de-DE"/>
          </a:p>
        </c:txPr>
      </c:legendEntry>
      <c:layout>
        <c:manualLayout>
          <c:xMode val="edge"/>
          <c:yMode val="edge"/>
          <c:x val="0.62251178672110397"/>
          <c:y val="0.30039441329944599"/>
          <c:w val="0.34497896667026201"/>
          <c:h val="0.398396042679794"/>
        </c:manualLayout>
      </c:layout>
      <c:overlay val="0"/>
      <c:txPr>
        <a:bodyPr/>
        <a:lstStyle/>
        <a:p>
          <a:pPr rtl="0">
            <a:defRPr sz="2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Zusammensetzung des Abiturergebnisses</c:v>
          </c:tx>
          <c:dLbls>
            <c:dLbl>
              <c:idx val="0"/>
              <c:layout>
                <c:manualLayout>
                  <c:x val="-0.130613577816662"/>
                  <c:y val="-0.1537619728663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7-314D-ACE9-9401D7714F42}"/>
                </c:ext>
              </c:extLst>
            </c:dLbl>
            <c:dLbl>
              <c:idx val="1"/>
              <c:layout>
                <c:manualLayout>
                  <c:x val="0.129027595508895"/>
                  <c:y val="0.11623161744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7-314D-ACE9-9401D7714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Blatt1!$D$4:$D$5</c:f>
              <c:strCache>
                <c:ptCount val="2"/>
                <c:pt idx="0">
                  <c:v>Semesterergebnisse</c:v>
                </c:pt>
                <c:pt idx="1">
                  <c:v>Abiturprüfungen</c:v>
                </c:pt>
              </c:strCache>
            </c:strRef>
          </c:cat>
          <c:val>
            <c:numRef>
              <c:f>Blatt1!$C$4:$C$5</c:f>
              <c:numCache>
                <c:formatCode>General</c:formatCode>
                <c:ptCount val="2"/>
                <c:pt idx="0">
                  <c:v>600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7-314D-ACE9-9401D7714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2800"/>
            </a:pPr>
            <a:endParaRPr lang="de-DE"/>
          </a:p>
        </c:txPr>
      </c:legendEntry>
      <c:layout>
        <c:manualLayout>
          <c:xMode val="edge"/>
          <c:yMode val="edge"/>
          <c:x val="0.62251178672110397"/>
          <c:y val="0.30039441329944599"/>
          <c:w val="0.34497896667026201"/>
          <c:h val="0.398396042679794"/>
        </c:manualLayout>
      </c:layout>
      <c:overlay val="0"/>
      <c:txPr>
        <a:bodyPr/>
        <a:lstStyle/>
        <a:p>
          <a:pPr rtl="0">
            <a:defRPr sz="2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24F95-98D7-F84A-8D2C-775E064A83E3}" type="datetimeFigureOut">
              <a:rPr lang="de-DE" smtClean="0"/>
              <a:t>30.09.25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DCE6-8351-4745-8F00-35FEB63CF2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23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33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80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77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44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7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66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9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54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313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99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33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94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4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81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48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64F7-64E3-3CDB-3E29-8D9F36B2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C70677-2AB3-744D-C940-0236AB983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ABCF46-AEEB-AB01-7E09-3E6692216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D5E3C5-86EB-4DF4-6F3F-9A966DE72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84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7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3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2905-A0CB-3946-9C98-07C33B310CDB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6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FAD7-02E5-2B42-B115-65DC57C6A2D4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9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543-1CCD-FC42-9299-1368081700B3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3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49A1-CA9E-EA46-9650-9D60CD719DC5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0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88C4-2475-B64F-B269-ABF709E87F9A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2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925-5127-AB46-AAC1-13094D7AB19A}" type="datetime1">
              <a:rPr lang="de-DE" smtClean="0"/>
              <a:t>30.09.25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F349-6E8E-F04B-B42E-A5C141FC2ADD}" type="datetime1">
              <a:rPr lang="de-DE" smtClean="0"/>
              <a:t>30.09.25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93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439A-A08D-684B-A798-376AD5E5F7C1}" type="datetime1">
              <a:rPr lang="de-DE" smtClean="0"/>
              <a:t>30.09.25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F586-4855-9D42-B530-DA1F2F4B4169}" type="datetime1">
              <a:rPr lang="de-DE" smtClean="0"/>
              <a:t>30.09.25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16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F5D-6097-4B4A-9F25-3E792DD39891}" type="datetime1">
              <a:rPr lang="de-DE" smtClean="0"/>
              <a:t>30.09.25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22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F734-8B1B-F34A-B36C-E789D57EF1F5}" type="datetime1">
              <a:rPr lang="de-DE" smtClean="0"/>
              <a:t>30.09.25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4E9E-546F-784C-A798-180D2F3101E9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1F2C3D"/>
                </a:solidFill>
              </a:rPr>
              <a:t>Elternabend Jahrgang 12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1F2C3D"/>
                </a:solidFill>
              </a:rPr>
              <a:t>26. September 2025</a:t>
            </a:r>
          </a:p>
          <a:p>
            <a:endParaRPr lang="de-DE" dirty="0">
              <a:solidFill>
                <a:srgbClr val="1F2C3D"/>
              </a:solidFill>
            </a:endParaRPr>
          </a:p>
          <a:p>
            <a:r>
              <a:rPr lang="de-DE" dirty="0">
                <a:solidFill>
                  <a:srgbClr val="1F2C3D"/>
                </a:solidFill>
              </a:rPr>
              <a:t>Tobias Schröder </a:t>
            </a:r>
          </a:p>
          <a:p>
            <a:r>
              <a:rPr lang="de-DE" dirty="0">
                <a:solidFill>
                  <a:srgbClr val="1F2C3D"/>
                </a:solidFill>
              </a:rPr>
              <a:t>Abteilung Oberstufe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9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987657"/>
            <a:ext cx="8663094" cy="960437"/>
          </a:xfrm>
        </p:spPr>
        <p:txBody>
          <a:bodyPr>
            <a:normAutofit fontScale="90000"/>
          </a:bodyPr>
          <a:lstStyle/>
          <a:p>
            <a:r>
              <a:rPr lang="de-DE" dirty="0"/>
              <a:t>Aktuelles zum Kursprogramm </a:t>
            </a:r>
            <a:br>
              <a:rPr lang="de-DE" dirty="0"/>
            </a:br>
            <a:r>
              <a:rPr lang="de-DE" dirty="0"/>
              <a:t>im Jahrgang 12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61673" y="2059038"/>
            <a:ext cx="93302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Klausuren </a:t>
            </a:r>
          </a:p>
          <a:p>
            <a:endParaRPr lang="de-DE" dirty="0"/>
          </a:p>
          <a:p>
            <a:r>
              <a:rPr lang="de-DE" sz="3200" dirty="0"/>
              <a:t>2-std. Kurse: 1+1, </a:t>
            </a:r>
          </a:p>
          <a:p>
            <a:r>
              <a:rPr lang="de-DE" sz="3200" dirty="0"/>
              <a:t>4-std. Kurse: 2+1, </a:t>
            </a:r>
          </a:p>
          <a:p>
            <a:endParaRPr lang="de-DE" sz="3200" dirty="0"/>
          </a:p>
          <a:p>
            <a:endParaRPr lang="de-DE" sz="1200" dirty="0"/>
          </a:p>
          <a:p>
            <a:endParaRPr lang="de-DE" sz="3200" b="1" dirty="0"/>
          </a:p>
          <a:p>
            <a:r>
              <a:rPr lang="de-DE" sz="3200" b="1" dirty="0"/>
              <a:t>Präsentationsleistung</a:t>
            </a:r>
          </a:p>
          <a:p>
            <a:endParaRPr lang="de-DE" sz="1200" b="1" dirty="0"/>
          </a:p>
          <a:p>
            <a:r>
              <a:rPr lang="de-DE" sz="3200" dirty="0"/>
              <a:t>Jeder Schüler muss eine Klausur im Schuljahr ersetzen,</a:t>
            </a:r>
          </a:p>
          <a:p>
            <a:r>
              <a:rPr lang="de-DE" sz="3200" dirty="0"/>
              <a:t>Regelung: 10min Vortrag, 20min Fachgespräch</a:t>
            </a:r>
          </a:p>
          <a:p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198494" y="4182696"/>
            <a:ext cx="529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/>
              <a:t>Klausurplan online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98494" y="3721031"/>
            <a:ext cx="493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/>
              <a:t>Klausurenregelung beachten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60759" y="2059038"/>
            <a:ext cx="6222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sog. „</a:t>
            </a:r>
            <a:r>
              <a:rPr lang="de-DE" sz="2800" b="1" dirty="0" err="1"/>
              <a:t>Vorabi</a:t>
            </a:r>
            <a:r>
              <a:rPr lang="de-DE" sz="2800" b="1" dirty="0"/>
              <a:t>“</a:t>
            </a:r>
          </a:p>
          <a:p>
            <a:r>
              <a:rPr lang="de-DE" sz="2800" b="1" dirty="0">
                <a:sym typeface="Wingdings"/>
              </a:rPr>
              <a:t> </a:t>
            </a:r>
            <a:r>
              <a:rPr lang="de-DE" sz="2800" dirty="0"/>
              <a:t>Termine bereits festgesetzt </a:t>
            </a:r>
          </a:p>
          <a:p>
            <a:r>
              <a:rPr lang="de-DE" sz="2800" dirty="0">
                <a:sym typeface="Wingdings"/>
              </a:rPr>
              <a:t> deutlich im Klausurplan erkennbar</a:t>
            </a:r>
            <a:endParaRPr lang="de-DE" sz="2800" b="1" dirty="0">
              <a:sym typeface="Wingdings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de-DE" sz="2800" dirty="0">
                <a:sym typeface="Wingdings"/>
              </a:rPr>
              <a:t>als normale Klausur gewichtet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de-DE" sz="2800" dirty="0">
                <a:sym typeface="Wingdings"/>
              </a:rPr>
              <a:t>Jede/</a:t>
            </a:r>
            <a:r>
              <a:rPr lang="de-DE" sz="2800" dirty="0" err="1">
                <a:sym typeface="Wingdings"/>
              </a:rPr>
              <a:t>r</a:t>
            </a:r>
            <a:r>
              <a:rPr lang="de-DE" sz="2800" dirty="0">
                <a:sym typeface="Wingdings"/>
              </a:rPr>
              <a:t>  Schüler/in 3x betroffen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0450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03" y="1626603"/>
            <a:ext cx="10668000" cy="14007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Aktuelles zum Kursprogramm </a:t>
            </a:r>
            <a:br>
              <a:rPr lang="de-DE" dirty="0"/>
            </a:br>
            <a:r>
              <a:rPr lang="de-DE" dirty="0"/>
              <a:t>im Jahrgang 12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64855E7-53DF-ABA6-70A3-A14F2449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501" y="2326955"/>
            <a:ext cx="8787450" cy="40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2026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481078"/>
              </p:ext>
            </p:extLst>
          </p:nvPr>
        </p:nvGraphicFramePr>
        <p:xfrm>
          <a:off x="948267" y="1673644"/>
          <a:ext cx="102446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703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 nach rechts 7"/>
          <p:cNvSpPr/>
          <p:nvPr/>
        </p:nvSpPr>
        <p:spPr>
          <a:xfrm>
            <a:off x="2944010" y="5607397"/>
            <a:ext cx="3797448" cy="9461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Abiturprüfungsfächer </a:t>
            </a:r>
          </a:p>
        </p:txBody>
      </p:sp>
      <p:graphicFrame>
        <p:nvGraphicFramePr>
          <p:cNvPr id="5" name="Inhaltsplatzhalter 3"/>
          <p:cNvGraphicFramePr>
            <a:graphicFrameLocks noGrp="1"/>
          </p:cNvGraphicFramePr>
          <p:nvPr>
            <p:ph idx="1"/>
          </p:nvPr>
        </p:nvGraphicFramePr>
        <p:xfrm>
          <a:off x="1981201" y="1690689"/>
          <a:ext cx="822959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Sprachlich-literarisch-künstlerisch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Gesellschafts-wissenschaftlich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Mathematisch-naturwissen-</a:t>
                      </a:r>
                      <a:r>
                        <a:rPr lang="de-DE" dirty="0" err="1"/>
                        <a:t>schaftlich</a:t>
                      </a:r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Kernfach: </a:t>
                      </a:r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Politik-Gesellschaft-Wirtschaft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(PGW)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Kernfach: </a:t>
                      </a:r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Kernfach: </a:t>
                      </a:r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 Theorie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Griechisch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Bildende</a:t>
                      </a:r>
                      <a:r>
                        <a:rPr lang="de-DE" baseline="0" dirty="0"/>
                        <a:t>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999642" y="4474713"/>
            <a:ext cx="2624043" cy="22159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BEDINGUNGEN:</a:t>
            </a:r>
          </a:p>
          <a:p>
            <a:r>
              <a:rPr lang="de-DE" sz="2400" dirty="0"/>
              <a:t>2x Kernfach</a:t>
            </a:r>
          </a:p>
          <a:p>
            <a:r>
              <a:rPr lang="de-DE" sz="2400" dirty="0"/>
              <a:t>1x Profil-Fach</a:t>
            </a:r>
          </a:p>
          <a:p>
            <a:r>
              <a:rPr lang="de-DE" sz="2400" dirty="0"/>
              <a:t>1x so, dass alle </a:t>
            </a:r>
          </a:p>
          <a:p>
            <a:r>
              <a:rPr lang="de-DE" sz="2400" dirty="0"/>
              <a:t>3 Aufgabenfelder </a:t>
            </a:r>
          </a:p>
          <a:p>
            <a:r>
              <a:rPr lang="de-DE" sz="2400" dirty="0"/>
              <a:t>abgedeckt werden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25233" y="5885632"/>
            <a:ext cx="47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Wahl der Prüfungsfächer </a:t>
            </a:r>
          </a:p>
        </p:txBody>
      </p:sp>
    </p:spTree>
    <p:extLst>
      <p:ext uri="{BB962C8B-B14F-4D97-AF65-F5344CB8AC3E}">
        <p14:creationId xmlns:p14="http://schemas.microsoft.com/office/powerpoint/2010/main" val="258160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2026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30157" y="1767155"/>
            <a:ext cx="8722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Prüfungen</a:t>
            </a:r>
          </a:p>
          <a:p>
            <a:endParaRPr lang="de-DE" dirty="0"/>
          </a:p>
          <a:p>
            <a:pPr marL="285750" indent="-285750">
              <a:buFont typeface="Wingdings" charset="2"/>
              <a:buChar char="v"/>
            </a:pPr>
            <a:r>
              <a:rPr lang="de-DE" sz="2400" b="1" dirty="0"/>
              <a:t>3 schriftlich</a:t>
            </a:r>
          </a:p>
          <a:p>
            <a:pPr marL="742950" lvl="1" indent="-285750">
              <a:buFont typeface="Wingdings" charset="2"/>
              <a:buChar char="v"/>
            </a:pPr>
            <a:r>
              <a:rPr lang="de-DE" dirty="0"/>
              <a:t>Ein Kernfach auf erhöhtem Niveau</a:t>
            </a:r>
          </a:p>
          <a:p>
            <a:pPr marL="742950" lvl="1" indent="-285750">
              <a:buFont typeface="Wingdings" charset="2"/>
              <a:buChar char="v"/>
            </a:pPr>
            <a:r>
              <a:rPr lang="de-DE" dirty="0"/>
              <a:t>(fast) alle Fächer haben zentrale Aufgabenstellungen</a:t>
            </a:r>
          </a:p>
          <a:p>
            <a:pPr marL="742950" lvl="1" indent="-285750">
              <a:buFont typeface="Wingdings" charset="2"/>
              <a:buChar char="v"/>
            </a:pPr>
            <a:endParaRPr lang="de-DE" dirty="0"/>
          </a:p>
          <a:p>
            <a:pPr marL="742950" lvl="1" indent="-285750">
              <a:buFont typeface="Wingdings" charset="2"/>
              <a:buChar char="v"/>
            </a:pP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30157" y="3462391"/>
            <a:ext cx="63494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de-DE" sz="2400" b="1" dirty="0"/>
              <a:t>1 mündlich</a:t>
            </a:r>
          </a:p>
          <a:p>
            <a:pPr marL="742950" lvl="1" indent="-285750">
              <a:buFont typeface="Wingdings" charset="2"/>
              <a:buChar char="v"/>
            </a:pPr>
            <a:r>
              <a:rPr lang="de-DE" dirty="0"/>
              <a:t>„hängt vom Rest ab“</a:t>
            </a:r>
          </a:p>
          <a:p>
            <a:pPr marL="742950" lvl="1" indent="-285750">
              <a:buFont typeface="Wingdings" charset="2"/>
              <a:buChar char="v"/>
            </a:pPr>
            <a:r>
              <a:rPr lang="de-DE" dirty="0"/>
              <a:t>ggf. mit praktischem Anteil </a:t>
            </a:r>
          </a:p>
          <a:p>
            <a:pPr marL="742950" lvl="1" indent="-285750">
              <a:buFont typeface="Wingdings" charset="2"/>
              <a:buChar char="v"/>
            </a:pPr>
            <a:r>
              <a:rPr lang="de-DE" dirty="0"/>
              <a:t>Mehrzahl Präsentationsprüfungen statt klassischem Prüfungsformat </a:t>
            </a:r>
          </a:p>
          <a:p>
            <a:pPr marL="742950" lvl="1" indent="-285750">
              <a:buFont typeface="Wingdings" charset="2"/>
              <a:buChar char="v"/>
            </a:pPr>
            <a:r>
              <a:rPr lang="de-DE" dirty="0"/>
              <a:t>Ablauf Präsentationsprüfung </a:t>
            </a:r>
          </a:p>
          <a:p>
            <a:pPr lvl="1"/>
            <a:r>
              <a:rPr lang="de-DE" dirty="0"/>
              <a:t>		10min Vortrag </a:t>
            </a:r>
          </a:p>
          <a:p>
            <a:pPr lvl="1"/>
            <a:r>
              <a:rPr lang="de-DE" dirty="0"/>
              <a:t>		20min Fachgespräch 	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80278" y="2923782"/>
            <a:ext cx="39452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5fache Wertung </a:t>
            </a:r>
          </a:p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Ergebnisse</a:t>
            </a:r>
          </a:p>
          <a:p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x 15Pkt. X 5fach = 300 Punkte</a:t>
            </a:r>
          </a:p>
        </p:txBody>
      </p:sp>
    </p:spTree>
    <p:extLst>
      <p:ext uri="{BB962C8B-B14F-4D97-AF65-F5344CB8AC3E}">
        <p14:creationId xmlns:p14="http://schemas.microsoft.com/office/powerpoint/2010/main" val="196503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>
            <a:normAutofit/>
          </a:bodyPr>
          <a:lstStyle/>
          <a:p>
            <a:r>
              <a:rPr lang="de-DE" dirty="0"/>
              <a:t>Abitur 2026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948267" y="1673644"/>
          <a:ext cx="102446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534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2026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61991" y="5547138"/>
            <a:ext cx="870373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Zwischen 32 – 40 Semesterergebnissen	max. 20% unter 05 Notenpunkten</a:t>
            </a:r>
          </a:p>
          <a:p>
            <a:endParaRPr lang="de-DE" b="1" dirty="0"/>
          </a:p>
          <a:p>
            <a:r>
              <a:rPr lang="de-DE" b="1" dirty="0"/>
              <a:t>Kein Ergebnis darf 0 Punkte betragen		Beratung jederzeit möglich </a:t>
            </a:r>
          </a:p>
        </p:txBody>
      </p:sp>
      <p:sp>
        <p:nvSpPr>
          <p:cNvPr id="3" name="Textfeld 2"/>
          <p:cNvSpPr txBox="1"/>
          <p:nvPr/>
        </p:nvSpPr>
        <p:spPr>
          <a:xfrm rot="2663411">
            <a:off x="8565939" y="3075511"/>
            <a:ext cx="38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sehr individuelle Rechnung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F46C92-8669-8D47-BDE6-DF54F593F529}"/>
              </a:ext>
            </a:extLst>
          </p:cNvPr>
          <p:cNvSpPr txBox="1"/>
          <p:nvPr/>
        </p:nvSpPr>
        <p:spPr>
          <a:xfrm>
            <a:off x="999066" y="1946153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Belegverpflichtungen:		</a:t>
            </a:r>
            <a:r>
              <a:rPr lang="de-DE" dirty="0">
                <a:sym typeface="Wingdings"/>
              </a:rPr>
              <a:t> Kontrolle durch ALO </a:t>
            </a:r>
          </a:p>
          <a:p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</a:t>
            </a:r>
            <a:r>
              <a:rPr lang="de-DE" b="1" dirty="0">
                <a:sym typeface="Wingdings"/>
              </a:rPr>
              <a:t>allen</a:t>
            </a:r>
            <a:r>
              <a:rPr lang="de-DE" dirty="0">
                <a:sym typeface="Wingdings"/>
              </a:rPr>
              <a:t> drei </a:t>
            </a:r>
            <a:r>
              <a:rPr lang="de-DE" b="1" dirty="0">
                <a:sym typeface="Wingdings"/>
              </a:rPr>
              <a:t>Kernfächern</a:t>
            </a:r>
            <a:r>
              <a:rPr lang="de-DE" dirty="0">
                <a:sym typeface="Wingdings"/>
              </a:rPr>
              <a:t> sowie ein erhöhtes Kernfach davon doppelt	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</a:t>
            </a:r>
            <a:r>
              <a:rPr lang="de-DE" b="1" dirty="0">
                <a:sym typeface="Wingdings"/>
              </a:rPr>
              <a:t>einem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profilgebenden</a:t>
            </a:r>
            <a:r>
              <a:rPr lang="de-DE" dirty="0">
                <a:sym typeface="Wingdings"/>
              </a:rPr>
              <a:t> Fach </a:t>
            </a:r>
            <a:r>
              <a:rPr lang="mr-IN" dirty="0">
                <a:sym typeface="Wingdings"/>
              </a:rPr>
              <a:t>–</a:t>
            </a:r>
            <a:r>
              <a:rPr lang="de-DE" dirty="0">
                <a:sym typeface="Wingdings"/>
              </a:rPr>
              <a:t> welches Abiturfach wird </a:t>
            </a:r>
            <a:r>
              <a:rPr lang="mr-IN" dirty="0">
                <a:sym typeface="Wingdings"/>
              </a:rPr>
              <a:t>–</a:t>
            </a:r>
            <a:r>
              <a:rPr lang="de-DE" dirty="0">
                <a:sym typeface="Wingdings"/>
              </a:rPr>
              <a:t> doppelt 	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einem weiteren Abiturfach 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</a:t>
            </a:r>
            <a:r>
              <a:rPr lang="de-DE" b="1" dirty="0">
                <a:sym typeface="Wingdings"/>
              </a:rPr>
              <a:t>Kun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Mus</a:t>
            </a:r>
            <a:r>
              <a:rPr lang="de-DE" dirty="0">
                <a:sym typeface="Wingdings"/>
              </a:rPr>
              <a:t> und </a:t>
            </a:r>
            <a:r>
              <a:rPr lang="de-DE" b="1" dirty="0">
                <a:sym typeface="Wingdings"/>
              </a:rPr>
              <a:t>Ges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Geo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PGW</a:t>
            </a:r>
            <a:r>
              <a:rPr lang="de-DE" dirty="0">
                <a:sym typeface="Wingdings"/>
              </a:rPr>
              <a:t> und </a:t>
            </a:r>
            <a:r>
              <a:rPr lang="de-DE" b="1" dirty="0">
                <a:sym typeface="Wingdings"/>
              </a:rPr>
              <a:t>Bio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Phy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Che</a:t>
            </a:r>
            <a:r>
              <a:rPr lang="de-DE" dirty="0">
                <a:sym typeface="Wingdings"/>
              </a:rPr>
              <a:t> (wenn nicht bereits durch </a:t>
            </a:r>
            <a:r>
              <a:rPr lang="de-DE" dirty="0" err="1">
                <a:sym typeface="Wingdings"/>
              </a:rPr>
              <a:t>indiv</a:t>
            </a:r>
            <a:r>
              <a:rPr lang="de-DE" dirty="0">
                <a:sym typeface="Wingdings"/>
              </a:rPr>
              <a:t>. Wahl der Abiturfächer abgedeckt) 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Nach Wahl einzelne oder mehrere Ergebnisse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03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4047067" cy="960437"/>
          </a:xfrm>
        </p:spPr>
        <p:txBody>
          <a:bodyPr/>
          <a:lstStyle/>
          <a:p>
            <a:r>
              <a:rPr lang="de-DE" dirty="0"/>
              <a:t>Abitur 2026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5FC71F-355A-4A46-9BF4-465F8171B41E}"/>
              </a:ext>
            </a:extLst>
          </p:cNvPr>
          <p:cNvSpPr txBox="1"/>
          <p:nvPr/>
        </p:nvSpPr>
        <p:spPr>
          <a:xfrm>
            <a:off x="9968691" y="541850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11Uhr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DEB61B-5CC1-C647-88EF-0112175BFDFA}"/>
              </a:ext>
            </a:extLst>
          </p:cNvPr>
          <p:cNvSpPr txBox="1"/>
          <p:nvPr/>
        </p:nvSpPr>
        <p:spPr>
          <a:xfrm>
            <a:off x="9968691" y="175417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9Uhr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00895D-3B07-302C-F982-624F5CF2E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67" y="1394482"/>
            <a:ext cx="9172926" cy="4682414"/>
          </a:xfrm>
          <a:prstGeom prst="rect">
            <a:avLst/>
          </a:prstGeom>
        </p:spPr>
      </p:pic>
      <p:sp>
        <p:nvSpPr>
          <p:cNvPr id="6" name="Eingebuchteter Pfeil nach rechts 5">
            <a:extLst>
              <a:ext uri="{FF2B5EF4-FFF2-40B4-BE49-F238E27FC236}">
                <a16:creationId xmlns:a16="http://schemas.microsoft.com/office/drawing/2014/main" id="{A89886A3-3193-884F-978E-0B17090F862D}"/>
              </a:ext>
            </a:extLst>
          </p:cNvPr>
          <p:cNvSpPr/>
          <p:nvPr/>
        </p:nvSpPr>
        <p:spPr>
          <a:xfrm rot="8818499">
            <a:off x="8847551" y="5345010"/>
            <a:ext cx="1013113" cy="69676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1A254F35-377E-E84F-A3AA-07C7C935BAF0}"/>
              </a:ext>
            </a:extLst>
          </p:cNvPr>
          <p:cNvSpPr/>
          <p:nvPr/>
        </p:nvSpPr>
        <p:spPr>
          <a:xfrm rot="8818499">
            <a:off x="8847552" y="1775129"/>
            <a:ext cx="1013113" cy="69676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21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066" y="713207"/>
            <a:ext cx="7975600" cy="960437"/>
          </a:xfrm>
        </p:spPr>
        <p:txBody>
          <a:bodyPr/>
          <a:lstStyle/>
          <a:p>
            <a:r>
              <a:rPr lang="de-DE" dirty="0"/>
              <a:t>Wahl </a:t>
            </a:r>
            <a:r>
              <a:rPr lang="de-DE"/>
              <a:t>der Elternvertreter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9731" y="2010306"/>
            <a:ext cx="12276667" cy="2172229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3200" dirty="0"/>
              <a:t>Je angefangene 25 Schüler des Jahrgangs 	2 Elternvertreter	</a:t>
            </a:r>
          </a:p>
          <a:p>
            <a:pPr algn="l"/>
            <a:r>
              <a:rPr lang="de-DE" sz="3200" dirty="0"/>
              <a:t>								2 stellv. Elternvertreter</a:t>
            </a:r>
          </a:p>
          <a:p>
            <a:pPr algn="l"/>
            <a:endParaRPr lang="de-DE" sz="3200" dirty="0"/>
          </a:p>
          <a:p>
            <a:pPr algn="l"/>
            <a:r>
              <a:rPr lang="de-DE" sz="3200" dirty="0"/>
              <a:t>6 Elternvertreter*innen 	</a:t>
            </a:r>
            <a:r>
              <a:rPr lang="de-DE" sz="2000" dirty="0"/>
              <a:t>und</a:t>
            </a:r>
            <a:r>
              <a:rPr lang="de-DE" sz="3200" dirty="0"/>
              <a:t> 	6 stellv. Elternvertreter*innen</a:t>
            </a:r>
          </a:p>
          <a:p>
            <a:pPr algn="l"/>
            <a:endParaRPr lang="de-DE" sz="3200" dirty="0"/>
          </a:p>
          <a:p>
            <a:endParaRPr lang="de-DE" sz="3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038600" y="5708432"/>
            <a:ext cx="404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2 Stimmen pro Kind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85194" y="4622318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Kandidaten  </a:t>
            </a:r>
          </a:p>
        </p:txBody>
      </p:sp>
    </p:spTree>
    <p:extLst>
      <p:ext uri="{BB962C8B-B14F-4D97-AF65-F5344CB8AC3E}">
        <p14:creationId xmlns:p14="http://schemas.microsoft.com/office/powerpoint/2010/main" val="184532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07AC2-5B8A-5044-AED1-540656D0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19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84BD55-3EBC-3C42-A861-246E8CE2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0"/>
            <a:ext cx="719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667" y="713207"/>
            <a:ext cx="4284133" cy="858837"/>
          </a:xfrm>
        </p:spPr>
        <p:txBody>
          <a:bodyPr>
            <a:normAutofit fontScale="90000"/>
          </a:bodyPr>
          <a:lstStyle/>
          <a:p>
            <a:r>
              <a:rPr lang="de-DE" dirty="0"/>
              <a:t>Tagesordnung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3636" y="1739371"/>
            <a:ext cx="9144000" cy="1655762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Allgemeines zum Wilhelm-Gymnasium 25/26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Aktuelles zum Kursprogramm der 12. Klassen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Abitur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Wahl der Elternvertreter*innen und stellv. Elternvertreter*innen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Sonstiges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973189-8B10-104B-BEB1-48C9CCFC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20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25A2F9D-B22A-B341-8D0D-7A867162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Aktualisierung Kontaktadresse nötig?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CFC66F-21E9-1643-94B2-80055447A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03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78094" y="6344353"/>
            <a:ext cx="9144000" cy="1655762"/>
          </a:xfrm>
        </p:spPr>
        <p:txBody>
          <a:bodyPr/>
          <a:lstStyle/>
          <a:p>
            <a:r>
              <a:rPr lang="de-DE" dirty="0" err="1"/>
              <a:t>tobias.schroeder@wg.hamburg.de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0833" y="338011"/>
            <a:ext cx="84666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Linksammlung auf Homepage beachten</a:t>
            </a:r>
          </a:p>
          <a:p>
            <a:endParaRPr lang="de-DE" dirty="0"/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Regelungen zu Klausuren</a:t>
            </a:r>
          </a:p>
          <a:p>
            <a:pPr marL="285750" indent="-285750">
              <a:buFont typeface="Wingdings" charset="2"/>
              <a:buChar char="à"/>
            </a:pPr>
            <a:endParaRPr lang="de-DE" sz="2400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Regelungen zu Versäumnissen</a:t>
            </a:r>
          </a:p>
          <a:p>
            <a:pPr marL="285750" indent="-285750">
              <a:buFont typeface="Wingdings" charset="2"/>
              <a:buChar char="à"/>
            </a:pPr>
            <a:endParaRPr lang="de-DE" sz="2400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Broschüre: Behördliche Informationen zur Studienstufe</a:t>
            </a:r>
          </a:p>
          <a:p>
            <a:pPr marL="285750" indent="-285750">
              <a:buFont typeface="Wingdings" charset="2"/>
              <a:buChar char="à"/>
            </a:pPr>
            <a:endParaRPr lang="de-DE" sz="2400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Broschüre: Behördliche Handreichung zur Präsentationsleistung</a:t>
            </a:r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26DD7D-2A60-A04D-24D6-B456C17B9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89" y="4122577"/>
            <a:ext cx="7467600" cy="1941689"/>
          </a:xfrm>
          <a:prstGeom prst="rect">
            <a:avLst/>
          </a:prstGeom>
        </p:spPr>
      </p:pic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F1ADDE05-F619-CAD9-9340-004CDD343716}"/>
              </a:ext>
            </a:extLst>
          </p:cNvPr>
          <p:cNvSpPr/>
          <p:nvPr/>
        </p:nvSpPr>
        <p:spPr>
          <a:xfrm rot="4672320">
            <a:off x="8956379" y="2723268"/>
            <a:ext cx="817418" cy="27986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38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217E717-7737-B74E-8954-99B4B844B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493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/>
              <a:t>Abitur 2025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" y="1851660"/>
            <a:ext cx="9436100" cy="19558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030" y="3807460"/>
            <a:ext cx="4707890" cy="28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646406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4342" y="1377402"/>
            <a:ext cx="93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Refugium		   Kumpel	</a:t>
            </a:r>
            <a:r>
              <a:rPr lang="de-DE" sz="4000" b="1" dirty="0" err="1"/>
              <a:t>webUntis</a:t>
            </a:r>
            <a:endParaRPr lang="de-DE" sz="4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225662" y="1340794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b="1" dirty="0"/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BABFB45-524B-3C45-820D-D8B57DC35AE5}"/>
              </a:ext>
            </a:extLst>
          </p:cNvPr>
          <p:cNvSpPr txBox="1"/>
          <p:nvPr/>
        </p:nvSpPr>
        <p:spPr>
          <a:xfrm>
            <a:off x="9107009" y="1377402"/>
            <a:ext cx="391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Lernsoftware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5BFD441-0716-4E40-B1F5-DDC74D17A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029" y="3226947"/>
            <a:ext cx="2540734" cy="12042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1135A0-72CD-0942-9E48-B4C7CF353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65" y="5749779"/>
            <a:ext cx="4436562" cy="9949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DA73B09-59C3-5245-AC9C-D947EEDFF80F}"/>
              </a:ext>
            </a:extLst>
          </p:cNvPr>
          <p:cNvSpPr txBox="1"/>
          <p:nvPr/>
        </p:nvSpPr>
        <p:spPr>
          <a:xfrm>
            <a:off x="485865" y="5041893"/>
            <a:ext cx="511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Digitale Mitschriften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5CD11E5-C94A-2746-B33E-F547E0C47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516" y="2966907"/>
            <a:ext cx="1447038" cy="14546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27E4FF-B94A-C84E-B5EE-101E7144E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10" y="2364895"/>
            <a:ext cx="3834153" cy="20663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4D5E6E-4767-C412-68B8-DFFEEA5F6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838" y="2364896"/>
            <a:ext cx="1446417" cy="2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1034941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7517" y="1609225"/>
            <a:ext cx="5773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Versäumnisregelung Teil1 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589867" y="2594110"/>
            <a:ext cx="771687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/>
              <a:t>Krankheit</a:t>
            </a:r>
            <a:r>
              <a:rPr lang="de-DE" sz="2600" dirty="0"/>
              <a:t> oder anderes nicht vorhersehbares: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u="sng" dirty="0"/>
              <a:t>bis 8 Uhr</a:t>
            </a:r>
            <a:r>
              <a:rPr lang="de-DE" sz="2600" dirty="0"/>
              <a:t> im Schulbüro melden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dirty="0"/>
              <a:t>besonders wichtig vor Leistungsüberprüfungen</a:t>
            </a:r>
          </a:p>
          <a:p>
            <a:pPr marL="457200" indent="-457200">
              <a:buFont typeface="Wingdings" charset="2"/>
              <a:buChar char="à"/>
            </a:pPr>
            <a:endParaRPr lang="de-DE" sz="2600" dirty="0"/>
          </a:p>
          <a:p>
            <a:r>
              <a:rPr lang="de-DE" sz="2600" b="1" dirty="0"/>
              <a:t>Absehbares Fehlen</a:t>
            </a:r>
            <a:r>
              <a:rPr lang="de-DE" sz="2600" dirty="0"/>
              <a:t> 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u="sng" dirty="0"/>
              <a:t>vorher</a:t>
            </a:r>
            <a:r>
              <a:rPr lang="de-DE" sz="2600" dirty="0"/>
              <a:t> genehmigen lassen!</a:t>
            </a:r>
          </a:p>
          <a:p>
            <a:pPr marL="457200" indent="-457200">
              <a:buFont typeface="Wingdings" charset="2"/>
              <a:buChar char="à"/>
            </a:pPr>
            <a:endParaRPr lang="de-DE" sz="2600" dirty="0"/>
          </a:p>
          <a:p>
            <a:r>
              <a:rPr lang="de-DE" sz="2600" b="1" dirty="0"/>
              <a:t>Verspätungen</a:t>
            </a:r>
            <a:r>
              <a:rPr lang="de-DE" sz="2600" dirty="0"/>
              <a:t>: 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dirty="0">
                <a:sym typeface="Wingdings"/>
              </a:rPr>
              <a:t>Zeugnisvermerk, 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dirty="0">
                <a:sym typeface="Wingdings"/>
              </a:rPr>
              <a:t>u.U. Sanktionen</a:t>
            </a:r>
          </a:p>
          <a:p>
            <a:r>
              <a:rPr lang="de-DE" sz="2600" dirty="0">
                <a:sym typeface="Wingdings"/>
              </a:rPr>
              <a:t>			</a:t>
            </a:r>
            <a:endParaRPr lang="de-DE" sz="2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CAEFBF-14D9-0F4F-8C36-7E495E854A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9" y="2594110"/>
            <a:ext cx="2309855" cy="32934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EEF599-849E-741E-1D9D-E8E4158B1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441" y="4186170"/>
            <a:ext cx="1697074" cy="24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1034941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7517" y="1609225"/>
            <a:ext cx="5773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Versäumnisregelung Teil2 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B10ABE-2CBF-0242-AF99-59EE17042B50}"/>
              </a:ext>
            </a:extLst>
          </p:cNvPr>
          <p:cNvSpPr txBox="1"/>
          <p:nvPr/>
        </p:nvSpPr>
        <p:spPr>
          <a:xfrm>
            <a:off x="3602939" y="2527713"/>
            <a:ext cx="4065183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Entschuldigungsketten: </a:t>
            </a:r>
          </a:p>
          <a:p>
            <a:endParaRPr lang="de-DE" dirty="0"/>
          </a:p>
          <a:p>
            <a:pPr marL="457200" indent="-457200">
              <a:buAutoNum type="arabicPeriod"/>
            </a:pPr>
            <a:r>
              <a:rPr lang="de-DE" sz="2000" dirty="0"/>
              <a:t>Schulbüro</a:t>
            </a:r>
          </a:p>
          <a:p>
            <a:pPr marL="457200" indent="-457200">
              <a:buAutoNum type="arabicPeriod"/>
            </a:pPr>
            <a:r>
              <a:rPr lang="de-DE" sz="2000" dirty="0"/>
              <a:t>Tutor </a:t>
            </a:r>
            <a:r>
              <a:rPr lang="de-DE" sz="2000" dirty="0">
                <a:sym typeface="Wingdings"/>
              </a:rPr>
              <a:t> Fachlehrer</a:t>
            </a:r>
            <a:endParaRPr lang="de-DE" sz="2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AA3A621-51D8-9843-BFD3-9C5823D5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939" y="4075183"/>
            <a:ext cx="4065183" cy="24882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67970E-9A4F-5948-9A0A-B7262D302F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6" y="2527712"/>
            <a:ext cx="2830435" cy="40357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71AD3F-440E-4382-F6B2-1DD449FFC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879" y="4545567"/>
            <a:ext cx="1446417" cy="2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480324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148182" y="2006218"/>
            <a:ext cx="68251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/>
              <a:t>private elektronische </a:t>
            </a:r>
            <a:r>
              <a:rPr lang="de-DE" sz="2600" dirty="0" err="1"/>
              <a:t>Geräte</a:t>
            </a:r>
            <a:r>
              <a:rPr lang="de-DE" sz="2600" dirty="0"/>
              <a:t> </a:t>
            </a:r>
            <a:r>
              <a:rPr lang="de-DE" sz="2600" b="1" dirty="0" err="1"/>
              <a:t>grundsätzlich</a:t>
            </a:r>
            <a:r>
              <a:rPr lang="de-DE" sz="2600" b="1" dirty="0"/>
              <a:t> ausgeschaltet und nicht sichtbar</a:t>
            </a:r>
            <a:r>
              <a:rPr lang="de-DE" sz="2600" dirty="0"/>
              <a:t> (</a:t>
            </a:r>
            <a:r>
              <a:rPr lang="mr-IN" sz="2600" dirty="0"/>
              <a:t>…</a:t>
            </a:r>
            <a:r>
              <a:rPr lang="de-DE" sz="2600" dirty="0"/>
              <a:t>) in allen </a:t>
            </a:r>
            <a:r>
              <a:rPr lang="de-DE" sz="2600" dirty="0" err="1"/>
              <a:t>Unterrichtsgebäuden</a:t>
            </a:r>
            <a:r>
              <a:rPr lang="de-DE" sz="2600" dirty="0"/>
              <a:t> (Fluren und </a:t>
            </a:r>
            <a:r>
              <a:rPr lang="de-DE" sz="2600" dirty="0" err="1"/>
              <a:t>Räumen</a:t>
            </a:r>
            <a:r>
              <a:rPr lang="de-DE" sz="2600" dirty="0"/>
              <a:t>) von 7.00 Uhr bis 17.00 Uhr </a:t>
            </a:r>
            <a:r>
              <a:rPr lang="de-DE" sz="2600" dirty="0" err="1"/>
              <a:t>grundsätzlich</a:t>
            </a:r>
            <a:r>
              <a:rPr lang="de-DE" sz="2600" dirty="0"/>
              <a:t> nicht gestattet. [...] </a:t>
            </a:r>
            <a:br>
              <a:rPr lang="de-DE" sz="2600" dirty="0"/>
            </a:br>
            <a:r>
              <a:rPr lang="de-DE" sz="2600" dirty="0" err="1"/>
              <a:t>Schülern</a:t>
            </a:r>
            <a:r>
              <a:rPr lang="de-DE" sz="2600" dirty="0"/>
              <a:t> der Oberstufe ist sie zudem in großen „Erholungspausen“, Mittagspausen und in Freistunden im </a:t>
            </a:r>
            <a:r>
              <a:rPr lang="de-DE" sz="2600" dirty="0" err="1"/>
              <a:t>Kapheneion</a:t>
            </a:r>
            <a:r>
              <a:rPr lang="de-DE" sz="2600" dirty="0"/>
              <a:t>, in der Pausenhalle, auf dem </a:t>
            </a:r>
            <a:r>
              <a:rPr lang="de-DE" sz="2600" dirty="0" err="1"/>
              <a:t>Außengelände</a:t>
            </a:r>
            <a:r>
              <a:rPr lang="de-DE" sz="2600" dirty="0"/>
              <a:t> und im Oberstufenraum 19 gestattet.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ACBBE4-D418-5847-B664-A8747E1F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4" y="1121409"/>
            <a:ext cx="3793660" cy="549677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80D02C3-322C-A052-3582-EB82A165B646}"/>
              </a:ext>
            </a:extLst>
          </p:cNvPr>
          <p:cNvSpPr/>
          <p:nvPr/>
        </p:nvSpPr>
        <p:spPr>
          <a:xfrm rot="20868359">
            <a:off x="4995782" y="4493257"/>
            <a:ext cx="65662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 und ungültig</a:t>
            </a:r>
            <a:endParaRPr lang="de-DE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8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D399D-E5D7-5B24-C10A-694528DB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2BC09-A12E-B61E-7546-FF71E0C7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88048" y="480324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CD657DEA-F906-C2F6-C515-275BDD8D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A34BCA-ED2E-9CE6-12BE-EAC648747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29" y="258029"/>
            <a:ext cx="11594018" cy="6480396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8CB7B5-8617-FDA3-BE17-9D0A33EAEEDB}"/>
              </a:ext>
            </a:extLst>
          </p:cNvPr>
          <p:cNvSpPr/>
          <p:nvPr/>
        </p:nvSpPr>
        <p:spPr>
          <a:xfrm>
            <a:off x="825062" y="3634569"/>
            <a:ext cx="10541875" cy="1460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2D5C10-F3D7-144A-7B8A-55FF60733B3D}"/>
              </a:ext>
            </a:extLst>
          </p:cNvPr>
          <p:cNvSpPr txBox="1"/>
          <p:nvPr/>
        </p:nvSpPr>
        <p:spPr>
          <a:xfrm>
            <a:off x="930149" y="3887984"/>
            <a:ext cx="10541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NEU: </a:t>
            </a:r>
            <a:r>
              <a:rPr lang="de-DE" sz="2800" dirty="0" err="1"/>
              <a:t>Schülerinnen</a:t>
            </a:r>
            <a:r>
              <a:rPr lang="de-DE" sz="2800" dirty="0"/>
              <a:t> und Schülern der Oberstufe ist sie die Nutzung ihrer Handys ausschließlich im Refugium und im Kaph-Garten gestattet. </a:t>
            </a:r>
          </a:p>
        </p:txBody>
      </p:sp>
    </p:spTree>
    <p:extLst>
      <p:ext uri="{BB962C8B-B14F-4D97-AF65-F5344CB8AC3E}">
        <p14:creationId xmlns:p14="http://schemas.microsoft.com/office/powerpoint/2010/main" val="29092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03" y="1247138"/>
            <a:ext cx="10668000" cy="14007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Aktuelles zum Kursprogramm </a:t>
            </a:r>
            <a:br>
              <a:rPr lang="de-DE" dirty="0"/>
            </a:br>
            <a:r>
              <a:rPr lang="de-DE" dirty="0"/>
              <a:t>der 12. Klassen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3103" y="1956527"/>
            <a:ext cx="10481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b="1" dirty="0"/>
              <a:t>Tutoren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12Kun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12Mus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 Lat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 Bio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 Phy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 PGW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12 Geo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91498" y="5296573"/>
            <a:ext cx="4267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1F2C3D"/>
                </a:solidFill>
              </a:rPr>
              <a:t>Diese Tutoren sind  </a:t>
            </a:r>
          </a:p>
          <a:p>
            <a:r>
              <a:rPr lang="de-DE" sz="2800" b="1" dirty="0">
                <a:solidFill>
                  <a:srgbClr val="1F2C3D"/>
                </a:solidFill>
              </a:rPr>
              <a:t>die ersten Ansprechpartner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DA3A4C-975F-8541-8E78-A6794A5BCCED}"/>
              </a:ext>
            </a:extLst>
          </p:cNvPr>
          <p:cNvSpPr txBox="1"/>
          <p:nvPr/>
        </p:nvSpPr>
        <p:spPr>
          <a:xfrm>
            <a:off x="5791498" y="6250680"/>
            <a:ext cx="538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>
                <a:solidFill>
                  <a:schemeClr val="accent1"/>
                </a:solidFill>
              </a:rPr>
              <a:t>vorname</a:t>
            </a:r>
            <a:r>
              <a:rPr lang="de-DE" sz="2400" b="1" dirty="0" err="1"/>
              <a:t>.</a:t>
            </a:r>
            <a:r>
              <a:rPr lang="de-DE" sz="2400" i="1" dirty="0" err="1">
                <a:solidFill>
                  <a:schemeClr val="accent1"/>
                </a:solidFill>
              </a:rPr>
              <a:t>nachname</a:t>
            </a:r>
            <a:r>
              <a:rPr lang="de-DE" sz="2400" b="1" dirty="0" err="1"/>
              <a:t>@wg.hamburg.de</a:t>
            </a:r>
            <a:endParaRPr lang="de-DE" sz="2400" b="1" dirty="0"/>
          </a:p>
        </p:txBody>
      </p:sp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079D58F3-A4AF-814A-8AA0-0C8B4EC902B1}"/>
              </a:ext>
            </a:extLst>
          </p:cNvPr>
          <p:cNvSpPr/>
          <p:nvPr/>
        </p:nvSpPr>
        <p:spPr>
          <a:xfrm rot="1960042">
            <a:off x="6143363" y="4381784"/>
            <a:ext cx="1425264" cy="70957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1B0098-70BB-B34C-9258-326B4029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870" y="1486669"/>
            <a:ext cx="1155125" cy="116117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2D25597-D6D6-0749-A6DD-D78552D640E9}"/>
              </a:ext>
            </a:extLst>
          </p:cNvPr>
          <p:cNvSpPr txBox="1"/>
          <p:nvPr/>
        </p:nvSpPr>
        <p:spPr>
          <a:xfrm>
            <a:off x="7373670" y="271484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webUntis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2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03" y="1626603"/>
            <a:ext cx="10668000" cy="14007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Aktuelles zum Kursprogramm </a:t>
            </a:r>
            <a:br>
              <a:rPr lang="de-DE" dirty="0"/>
            </a:br>
            <a:r>
              <a:rPr lang="de-DE" dirty="0"/>
              <a:t>im Jahrgang 12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83732" y="2556933"/>
            <a:ext cx="10889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/>
              <a:t>75 Schüler in Jahrgang 12 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Insgesamt 49 Kurse:	32 unterfrequent, d.h. &lt;23 Schülerinnen </a:t>
            </a:r>
            <a:r>
              <a:rPr lang="de-DE" sz="2400" dirty="0" err="1"/>
              <a:t>u</a:t>
            </a:r>
            <a:r>
              <a:rPr lang="de-DE" sz="2400" dirty="0"/>
              <a:t> Schüler</a:t>
            </a:r>
          </a:p>
          <a:p>
            <a:r>
              <a:rPr lang="de-DE" sz="2400" dirty="0"/>
              <a:t>				16 mit 24 – 25 Schülerinnen und Schülern 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Jahrgangsübergreifender Unterricht: Lat/ </a:t>
            </a:r>
            <a:r>
              <a:rPr lang="de-DE" sz="2400" dirty="0" err="1"/>
              <a:t>BigB</a:t>
            </a:r>
            <a:r>
              <a:rPr lang="de-DE" sz="2400" dirty="0"/>
              <a:t>/ Chor/ Mus/ Frz/ </a:t>
            </a:r>
            <a:r>
              <a:rPr lang="de-DE" sz="2400" dirty="0" err="1"/>
              <a:t>Spo</a:t>
            </a:r>
            <a:endParaRPr lang="de-DE" sz="2400" dirty="0"/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Kurswahl </a:t>
            </a:r>
            <a:r>
              <a:rPr lang="de-DE" sz="2400" dirty="0">
                <a:sym typeface="Wingdings"/>
              </a:rPr>
              <a:t> abgeschlossen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400" dirty="0">
                <a:sym typeface="Wingdings"/>
              </a:rPr>
              <a:t>Wahl der Prüfungsfächer bis 26.09.</a:t>
            </a:r>
            <a:r>
              <a:rPr lang="de-DE" sz="2400" dirty="0">
                <a:sym typeface="Wingdings" pitchFamily="2" charset="2"/>
              </a:rPr>
              <a:t> nach Weitergabe keine Änderung möglich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2901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Macintosh PowerPoint</Application>
  <PresentationFormat>Breitbild</PresentationFormat>
  <Paragraphs>198</Paragraphs>
  <Slides>23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Office-Design</vt:lpstr>
      <vt:lpstr>Elternabend Jahrgang 12</vt:lpstr>
      <vt:lpstr>Tagesordnung</vt:lpstr>
      <vt:lpstr>Allgemeines zum WG  </vt:lpstr>
      <vt:lpstr>Allgemeines zum WG  </vt:lpstr>
      <vt:lpstr>Allgemeines zum WG  </vt:lpstr>
      <vt:lpstr>Allgemeines zum WG  </vt:lpstr>
      <vt:lpstr>Allgemeines zum WG  </vt:lpstr>
      <vt:lpstr>Aktuelles zum Kursprogramm  der 12. Klassen </vt:lpstr>
      <vt:lpstr>Aktuelles zum Kursprogramm  im Jahrgang 12 </vt:lpstr>
      <vt:lpstr>Aktuelles zum Kursprogramm  im Jahrgang 12</vt:lpstr>
      <vt:lpstr>Aktuelles zum Kursprogramm  im Jahrgang 12 </vt:lpstr>
      <vt:lpstr>Abitur 2026</vt:lpstr>
      <vt:lpstr>Abiturprüfungsfächer </vt:lpstr>
      <vt:lpstr>Abitur 2026</vt:lpstr>
      <vt:lpstr>Abitur 2026</vt:lpstr>
      <vt:lpstr>Abitur 2026</vt:lpstr>
      <vt:lpstr>Abitur 2026</vt:lpstr>
      <vt:lpstr>Wahl der Elternvertreter</vt:lpstr>
      <vt:lpstr>PowerPoint-Präsentation</vt:lpstr>
      <vt:lpstr>Aktualisierung Kontaktadresse nötig? </vt:lpstr>
      <vt:lpstr>PowerPoint-Präsentation</vt:lpstr>
      <vt:lpstr>PowerPoint-Präsentation</vt:lpstr>
      <vt:lpstr>Abitur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Klasse 11</dc:title>
  <dc:creator>Tobias Schröder</dc:creator>
  <cp:lastModifiedBy>Tobias Schröder | Wilhelm-Gymnasiu</cp:lastModifiedBy>
  <cp:revision>61</cp:revision>
  <dcterms:created xsi:type="dcterms:W3CDTF">2017-09-19T09:04:59Z</dcterms:created>
  <dcterms:modified xsi:type="dcterms:W3CDTF">2025-09-30T10:45:15Z</dcterms:modified>
</cp:coreProperties>
</file>