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6" r:id="rId5"/>
    <p:sldId id="281" r:id="rId6"/>
    <p:sldId id="267" r:id="rId7"/>
    <p:sldId id="282" r:id="rId8"/>
    <p:sldId id="278" r:id="rId9"/>
    <p:sldId id="259" r:id="rId10"/>
    <p:sldId id="268" r:id="rId11"/>
    <p:sldId id="261" r:id="rId12"/>
    <p:sldId id="269" r:id="rId13"/>
    <p:sldId id="283" r:id="rId14"/>
    <p:sldId id="284" r:id="rId15"/>
    <p:sldId id="263" r:id="rId16"/>
    <p:sldId id="270" r:id="rId17"/>
    <p:sldId id="260" r:id="rId18"/>
    <p:sldId id="276" r:id="rId19"/>
    <p:sldId id="275" r:id="rId20"/>
    <p:sldId id="262" r:id="rId21"/>
    <p:sldId id="272" r:id="rId22"/>
    <p:sldId id="264" r:id="rId23"/>
    <p:sldId id="265" r:id="rId24"/>
    <p:sldId id="277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378"/>
    <a:srgbClr val="1F2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20"/>
    <p:restoredTop sz="94712"/>
  </p:normalViewPr>
  <p:slideViewPr>
    <p:cSldViewPr snapToGrid="0" snapToObjects="1">
      <p:cViewPr varScale="1">
        <p:scale>
          <a:sx n="124" d="100"/>
          <a:sy n="124" d="100"/>
        </p:scale>
        <p:origin x="19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Arbeits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v>Zusammensetzung des Abiturergebnisses</c:v>
          </c:tx>
          <c:dLbls>
            <c:dLbl>
              <c:idx val="0"/>
              <c:layout>
                <c:manualLayout>
                  <c:x val="-0.130613577816662"/>
                  <c:y val="-0.153761972866327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EBA-7044-86F4-2255C3E0D5BB}"/>
                </c:ext>
              </c:extLst>
            </c:dLbl>
            <c:dLbl>
              <c:idx val="1"/>
              <c:layout>
                <c:manualLayout>
                  <c:x val="0.129027595508895"/>
                  <c:y val="0.1162316174480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BA-7044-86F4-2255C3E0D5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Blatt1!$D$4:$D$5</c:f>
              <c:strCache>
                <c:ptCount val="2"/>
                <c:pt idx="0">
                  <c:v>Semesterergebnisse</c:v>
                </c:pt>
                <c:pt idx="1">
                  <c:v>Abiturprüfungen</c:v>
                </c:pt>
              </c:strCache>
            </c:strRef>
          </c:cat>
          <c:val>
            <c:numRef>
              <c:f>Blatt1!$C$4:$C$5</c:f>
              <c:numCache>
                <c:formatCode>General</c:formatCode>
                <c:ptCount val="2"/>
                <c:pt idx="0">
                  <c:v>600</c:v>
                </c:pt>
                <c:pt idx="1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BA-7044-86F4-2255C3E0D5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egendEntry>
        <c:idx val="0"/>
        <c:txPr>
          <a:bodyPr/>
          <a:lstStyle/>
          <a:p>
            <a:pPr rtl="0">
              <a:defRPr sz="2800"/>
            </a:pPr>
            <a:endParaRPr lang="de-DE"/>
          </a:p>
        </c:txPr>
      </c:legendEntry>
      <c:layout>
        <c:manualLayout>
          <c:xMode val="edge"/>
          <c:yMode val="edge"/>
          <c:x val="0.62251178672110397"/>
          <c:y val="0.30039441329944599"/>
          <c:w val="0.34497896667026201"/>
          <c:h val="0.398396042679794"/>
        </c:manualLayout>
      </c:layout>
      <c:overlay val="0"/>
      <c:txPr>
        <a:bodyPr/>
        <a:lstStyle/>
        <a:p>
          <a:pPr rtl="0">
            <a:defRPr sz="2800"/>
          </a:pPr>
          <a:endParaRPr lang="de-DE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224F95-98D7-F84A-8D2C-775E064A83E3}" type="datetimeFigureOut">
              <a:rPr lang="de-DE" smtClean="0"/>
              <a:t>30.09.25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6DCE6-8351-4745-8F00-35FEB63CF2E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82233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3337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107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8448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68015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51CDD7-89EB-93AF-7455-02D8FD86B6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55A2556-B521-BB9F-28E4-38B1073A1B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5D11C473-1FF9-69DF-96C1-E85ECCC8D7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FFC4F5-72E7-CB79-1A1D-C5FCCE1694B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4526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9BDC1-1C25-F3BD-2E39-C55AB339B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FF1B3E2A-4050-BE36-468D-3BAD862451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BE670FEC-696B-257A-78D6-FBA3BA8CBD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B91C296-2B7D-D08E-B7CA-884192B42A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5543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2502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6664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4246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5404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0232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0033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58672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21965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0588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1642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99207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412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2817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480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764F7-64E3-3CDB-3E29-8D9F36B2A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EC70677-2AB3-744D-C940-0236AB983E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4ABCF46-AEEB-AB01-7E09-3E6692216E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AD5E3C5-86EB-4DF4-6F3F-9A966DE721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843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748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DCE6-8351-4745-8F00-35FEB63CF2EB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3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2905-A0CB-3946-9C98-07C33B310CDB}" type="datetime1">
              <a:rPr lang="de-DE" smtClean="0"/>
              <a:t>30.09.25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423-583D-9748-B0C4-B5C6411B7B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261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AFAD7-02E5-2B42-B115-65DC57C6A2D4}" type="datetime1">
              <a:rPr lang="de-DE" smtClean="0"/>
              <a:t>30.09.25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423-583D-9748-B0C4-B5C6411B7B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794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5F543-1CCD-FC42-9299-1368081700B3}" type="datetime1">
              <a:rPr lang="de-DE" smtClean="0"/>
              <a:t>30.09.25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423-583D-9748-B0C4-B5C6411B7B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37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D49A1-CA9E-EA46-9650-9D60CD719DC5}" type="datetime1">
              <a:rPr lang="de-DE" smtClean="0"/>
              <a:t>30.09.25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423-583D-9748-B0C4-B5C6411B7B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7096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C88C4-2475-B64F-B269-ABF709E87F9A}" type="datetime1">
              <a:rPr lang="de-DE" smtClean="0"/>
              <a:t>30.09.25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423-583D-9748-B0C4-B5C6411B7B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128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72925-5127-AB46-AAC1-13094D7AB19A}" type="datetime1">
              <a:rPr lang="de-DE" smtClean="0"/>
              <a:t>30.09.25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423-583D-9748-B0C4-B5C6411B7B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6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F349-6E8E-F04B-B42E-A5C141FC2ADD}" type="datetime1">
              <a:rPr lang="de-DE" smtClean="0"/>
              <a:t>30.09.25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423-583D-9748-B0C4-B5C6411B7B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9939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6439A-A08D-684B-A798-376AD5E5F7C1}" type="datetime1">
              <a:rPr lang="de-DE" smtClean="0"/>
              <a:t>30.09.25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423-583D-9748-B0C4-B5C6411B7B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5450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EBF586-4855-9D42-B530-DA1F2F4B4169}" type="datetime1">
              <a:rPr lang="de-DE" smtClean="0"/>
              <a:t>30.09.25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423-583D-9748-B0C4-B5C6411B7B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816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F2F5D-6097-4B4A-9F25-3E792DD39891}" type="datetime1">
              <a:rPr lang="de-DE" smtClean="0"/>
              <a:t>30.09.25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423-583D-9748-B0C4-B5C6411B7B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0226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2F734-8B1B-F34A-B36C-E789D57EF1F5}" type="datetime1">
              <a:rPr lang="de-DE" smtClean="0"/>
              <a:t>30.09.25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423-583D-9748-B0C4-B5C6411B7B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976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44E9E-546F-784C-A798-180D2F3101E9}" type="datetime1">
              <a:rPr lang="de-DE" smtClean="0"/>
              <a:t>30.09.25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15423-583D-9748-B0C4-B5C6411B7B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63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rgbClr val="1F2C3D"/>
                </a:solidFill>
              </a:rPr>
              <a:t>Elternabend Jahrgang 11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>
            <a:normAutofit lnSpcReduction="10000"/>
          </a:bodyPr>
          <a:lstStyle/>
          <a:p>
            <a:r>
              <a:rPr lang="de-DE" dirty="0">
                <a:solidFill>
                  <a:srgbClr val="1F2C3D"/>
                </a:solidFill>
              </a:rPr>
              <a:t>18. September 2025</a:t>
            </a:r>
          </a:p>
          <a:p>
            <a:endParaRPr lang="de-DE" dirty="0">
              <a:solidFill>
                <a:srgbClr val="1F2C3D"/>
              </a:solidFill>
            </a:endParaRPr>
          </a:p>
          <a:p>
            <a:r>
              <a:rPr lang="de-DE" dirty="0">
                <a:solidFill>
                  <a:srgbClr val="1F2C3D"/>
                </a:solidFill>
              </a:rPr>
              <a:t>Tobias Schröder </a:t>
            </a:r>
          </a:p>
          <a:p>
            <a:r>
              <a:rPr lang="de-DE" dirty="0">
                <a:solidFill>
                  <a:srgbClr val="1F2C3D"/>
                </a:solidFill>
              </a:rPr>
              <a:t>Abteilung Oberstufe 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92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103" y="1247138"/>
            <a:ext cx="10668000" cy="1400704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/>
              <a:t>Aktuelles zum Kursprogramm </a:t>
            </a:r>
            <a:br>
              <a:rPr lang="de-DE" dirty="0"/>
            </a:br>
            <a:r>
              <a:rPr lang="de-DE" dirty="0"/>
              <a:t>der 11. Klassen</a:t>
            </a:r>
            <a:br>
              <a:rPr lang="de-DE" dirty="0"/>
            </a:b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93103" y="2142066"/>
            <a:ext cx="1048173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400" b="1" dirty="0"/>
              <a:t>Tutoren</a:t>
            </a:r>
          </a:p>
          <a:p>
            <a:pPr marL="1200150" lvl="2" indent="-285750">
              <a:buFont typeface="Arial" charset="0"/>
              <a:buChar char="•"/>
            </a:pPr>
            <a:r>
              <a:rPr lang="de-DE" sz="2400" dirty="0"/>
              <a:t>11Kun	</a:t>
            </a:r>
          </a:p>
          <a:p>
            <a:pPr marL="1200150" lvl="2" indent="-285750">
              <a:buFont typeface="Arial" charset="0"/>
              <a:buChar char="•"/>
            </a:pPr>
            <a:r>
              <a:rPr lang="de-DE" sz="2400" dirty="0"/>
              <a:t>11Mus		</a:t>
            </a:r>
          </a:p>
          <a:p>
            <a:pPr marL="1200150" lvl="2" indent="-285750">
              <a:buFont typeface="Arial" charset="0"/>
              <a:buChar char="•"/>
            </a:pPr>
            <a:r>
              <a:rPr lang="de-DE" sz="2400" dirty="0"/>
              <a:t>11PGW	</a:t>
            </a:r>
          </a:p>
          <a:p>
            <a:pPr marL="1200150" lvl="2" indent="-285750">
              <a:buFont typeface="Arial" charset="0"/>
              <a:buChar char="•"/>
            </a:pPr>
            <a:r>
              <a:rPr lang="de-DE" sz="2400" dirty="0"/>
              <a:t>11Geo	</a:t>
            </a:r>
          </a:p>
          <a:p>
            <a:pPr marL="1200150" lvl="2" indent="-285750">
              <a:buFont typeface="Arial" charset="0"/>
              <a:buChar char="•"/>
            </a:pPr>
            <a:r>
              <a:rPr lang="de-DE" sz="2400" dirty="0"/>
              <a:t>11Bio	</a:t>
            </a:r>
          </a:p>
          <a:p>
            <a:pPr marL="1200150" lvl="2" indent="-285750">
              <a:buFont typeface="Arial" charset="0"/>
              <a:buChar char="•"/>
            </a:pPr>
            <a:r>
              <a:rPr lang="de-DE" sz="2400" dirty="0"/>
              <a:t>11Phy	</a:t>
            </a:r>
          </a:p>
          <a:p>
            <a:pPr marL="1200150" lvl="2" indent="-285750">
              <a:buFont typeface="Arial" charset="0"/>
              <a:buChar char="•"/>
            </a:pPr>
            <a:r>
              <a:rPr lang="de-DE" sz="2400" dirty="0"/>
              <a:t>11Lat		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791498" y="5296573"/>
            <a:ext cx="426700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>
                <a:solidFill>
                  <a:srgbClr val="1F2C3D"/>
                </a:solidFill>
              </a:rPr>
              <a:t>Diese Tutoren sind  </a:t>
            </a:r>
          </a:p>
          <a:p>
            <a:r>
              <a:rPr lang="de-DE" sz="2800" b="1" dirty="0">
                <a:solidFill>
                  <a:srgbClr val="1F2C3D"/>
                </a:solidFill>
              </a:rPr>
              <a:t>die ersten Ansprechpartner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DDA3A4C-975F-8541-8E78-A6794A5BCCED}"/>
              </a:ext>
            </a:extLst>
          </p:cNvPr>
          <p:cNvSpPr txBox="1"/>
          <p:nvPr/>
        </p:nvSpPr>
        <p:spPr>
          <a:xfrm>
            <a:off x="5791498" y="6250680"/>
            <a:ext cx="5388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err="1">
                <a:solidFill>
                  <a:schemeClr val="accent1"/>
                </a:solidFill>
              </a:rPr>
              <a:t>vorname</a:t>
            </a:r>
            <a:r>
              <a:rPr lang="de-DE" sz="2400" b="1" dirty="0" err="1"/>
              <a:t>.</a:t>
            </a:r>
            <a:r>
              <a:rPr lang="de-DE" sz="2400" i="1" dirty="0" err="1">
                <a:solidFill>
                  <a:schemeClr val="accent1"/>
                </a:solidFill>
              </a:rPr>
              <a:t>nachname</a:t>
            </a:r>
            <a:r>
              <a:rPr lang="de-DE" sz="2400" b="1" dirty="0" err="1"/>
              <a:t>@wg.hamburg.de</a:t>
            </a:r>
            <a:endParaRPr lang="de-DE" sz="2400" b="1" dirty="0"/>
          </a:p>
        </p:txBody>
      </p:sp>
      <p:sp>
        <p:nvSpPr>
          <p:cNvPr id="8" name="Eingebuchteter Pfeil nach rechts 7">
            <a:extLst>
              <a:ext uri="{FF2B5EF4-FFF2-40B4-BE49-F238E27FC236}">
                <a16:creationId xmlns:a16="http://schemas.microsoft.com/office/drawing/2014/main" id="{079D58F3-A4AF-814A-8AA0-0C8B4EC902B1}"/>
              </a:ext>
            </a:extLst>
          </p:cNvPr>
          <p:cNvSpPr/>
          <p:nvPr/>
        </p:nvSpPr>
        <p:spPr>
          <a:xfrm rot="1960042">
            <a:off x="4995334" y="4061682"/>
            <a:ext cx="2201333" cy="829733"/>
          </a:xfrm>
          <a:prstGeom prst="notched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21B0098-70BB-B34C-9258-326B402976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2310" y="1578032"/>
            <a:ext cx="1595388" cy="160374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12D25597-D6D6-0749-A6DD-D78552D640E9}"/>
              </a:ext>
            </a:extLst>
          </p:cNvPr>
          <p:cNvSpPr txBox="1"/>
          <p:nvPr/>
        </p:nvSpPr>
        <p:spPr>
          <a:xfrm>
            <a:off x="8692310" y="3328001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webUntis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522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7866" y="713207"/>
            <a:ext cx="4047067" cy="960437"/>
          </a:xfrm>
        </p:spPr>
        <p:txBody>
          <a:bodyPr/>
          <a:lstStyle/>
          <a:p>
            <a:r>
              <a:rPr lang="de-DE" dirty="0"/>
              <a:t>Abitur 2027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graphicFrame>
        <p:nvGraphicFramePr>
          <p:cNvPr id="5" name="Inhaltsplatzhalt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481078"/>
              </p:ext>
            </p:extLst>
          </p:nvPr>
        </p:nvGraphicFramePr>
        <p:xfrm>
          <a:off x="948267" y="1673644"/>
          <a:ext cx="10244666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67037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7866" y="713207"/>
            <a:ext cx="4047067" cy="960437"/>
          </a:xfrm>
        </p:spPr>
        <p:txBody>
          <a:bodyPr/>
          <a:lstStyle/>
          <a:p>
            <a:r>
              <a:rPr lang="de-DE" dirty="0"/>
              <a:t>Abitur 2027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1236134" y="1996070"/>
            <a:ext cx="933026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Klausuren </a:t>
            </a:r>
          </a:p>
          <a:p>
            <a:endParaRPr lang="de-DE" dirty="0"/>
          </a:p>
          <a:p>
            <a:r>
              <a:rPr lang="de-DE" sz="3200" dirty="0"/>
              <a:t>2-std. Kurse: 2, </a:t>
            </a:r>
          </a:p>
          <a:p>
            <a:r>
              <a:rPr lang="de-DE" sz="3200" dirty="0"/>
              <a:t>4-std. Kurse: 3 </a:t>
            </a:r>
          </a:p>
          <a:p>
            <a:endParaRPr lang="de-DE" sz="3200" dirty="0"/>
          </a:p>
          <a:p>
            <a:endParaRPr lang="de-DE" sz="1200" dirty="0"/>
          </a:p>
          <a:p>
            <a:r>
              <a:rPr lang="de-DE" sz="3200" b="1" dirty="0"/>
              <a:t>Präsentationsleistung</a:t>
            </a:r>
          </a:p>
          <a:p>
            <a:endParaRPr lang="de-DE" sz="3200" b="1" dirty="0"/>
          </a:p>
          <a:p>
            <a:r>
              <a:rPr lang="de-DE" sz="3200" dirty="0"/>
              <a:t>Jeder Schüler muss eine Klausur im Schuljahr ersetzen</a:t>
            </a:r>
          </a:p>
          <a:p>
            <a:endParaRPr lang="de-DE"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4819773" y="1580571"/>
            <a:ext cx="668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Klausurpläne seit dieser Woche verfügbar</a:t>
            </a:r>
          </a:p>
          <a:p>
            <a:r>
              <a:rPr lang="de-DE" sz="2400" dirty="0">
                <a:sym typeface="Wingdings" pitchFamily="2" charset="2"/>
              </a:rPr>
              <a:t>   </a:t>
            </a:r>
            <a:r>
              <a:rPr lang="de-DE" sz="2400" dirty="0"/>
              <a:t>immer die aktuellste Fassung nutzen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819773" y="2827067"/>
            <a:ext cx="49360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/>
              <a:t>Klausurenregelung</a:t>
            </a:r>
            <a:r>
              <a:rPr lang="de-DE" sz="2400" dirty="0"/>
              <a:t> beachten</a:t>
            </a:r>
          </a:p>
          <a:p>
            <a:r>
              <a:rPr lang="de-DE" sz="2400" dirty="0"/>
              <a:t>(siehe Homepage)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4DFE4AD-BCB5-C447-B347-596355824DA5}"/>
              </a:ext>
            </a:extLst>
          </p:cNvPr>
          <p:cNvSpPr txBox="1"/>
          <p:nvPr/>
        </p:nvSpPr>
        <p:spPr>
          <a:xfrm rot="21042637">
            <a:off x="8856573" y="3366536"/>
            <a:ext cx="2372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NTA ?</a:t>
            </a:r>
          </a:p>
        </p:txBody>
      </p:sp>
    </p:spTree>
    <p:extLst>
      <p:ext uri="{BB962C8B-B14F-4D97-AF65-F5344CB8AC3E}">
        <p14:creationId xmlns:p14="http://schemas.microsoft.com/office/powerpoint/2010/main" val="904501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A1AA67-61DA-8BC2-67AE-820556F97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68615A-7C28-961D-EFF2-175F973C29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7866" y="713207"/>
            <a:ext cx="4047067" cy="960437"/>
          </a:xfrm>
        </p:spPr>
        <p:txBody>
          <a:bodyPr/>
          <a:lstStyle/>
          <a:p>
            <a:r>
              <a:rPr lang="de-DE" dirty="0"/>
              <a:t>Abitur 2027</a:t>
            </a:r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54CC4962-F33E-40B1-B2DC-4D3458EA6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12312A09-B5D5-FA89-C873-A85674C6A2DC}"/>
              </a:ext>
            </a:extLst>
          </p:cNvPr>
          <p:cNvSpPr/>
          <p:nvPr/>
        </p:nvSpPr>
        <p:spPr>
          <a:xfrm>
            <a:off x="1236134" y="1996070"/>
            <a:ext cx="933026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200" b="1" dirty="0"/>
              <a:t>Klausuren </a:t>
            </a:r>
          </a:p>
          <a:p>
            <a:endParaRPr lang="de-DE" dirty="0"/>
          </a:p>
          <a:p>
            <a:endParaRPr lang="de-DE" sz="32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655DE8E-F9AE-174B-469A-8C443F796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1" y="803337"/>
            <a:ext cx="5877296" cy="476273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E04F563-6D55-5870-490E-0E0E7565F5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9827" y="803337"/>
            <a:ext cx="6486450" cy="464272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4E9CA72-B85B-1A50-F66E-834D2D73E514}"/>
              </a:ext>
            </a:extLst>
          </p:cNvPr>
          <p:cNvSpPr txBox="1"/>
          <p:nvPr/>
        </p:nvSpPr>
        <p:spPr>
          <a:xfrm>
            <a:off x="7853082" y="62259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82576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7DAD0A-6140-9487-1060-B7DD5CA4F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DF4FF0FB-78C9-6EB3-B3DA-D6C17359B3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C0CA2CF-F2DA-759B-FBFD-80365BDE14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59" y="713207"/>
            <a:ext cx="6350000" cy="5676900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3F826562-C1A3-8332-74CF-1DB47EB2CB6D}"/>
              </a:ext>
            </a:extLst>
          </p:cNvPr>
          <p:cNvSpPr txBox="1"/>
          <p:nvPr/>
        </p:nvSpPr>
        <p:spPr>
          <a:xfrm>
            <a:off x="7691120" y="1656080"/>
            <a:ext cx="3100529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/>
              <a:t>Tutorin/ Tutor</a:t>
            </a:r>
          </a:p>
          <a:p>
            <a:endParaRPr lang="de-DE" sz="3200" dirty="0"/>
          </a:p>
          <a:p>
            <a:r>
              <a:rPr lang="de-DE" sz="3200" dirty="0"/>
              <a:t>Abteilungsleitung</a:t>
            </a:r>
          </a:p>
          <a:p>
            <a:endParaRPr lang="de-DE" sz="3200" dirty="0"/>
          </a:p>
          <a:p>
            <a:r>
              <a:rPr lang="de-DE" sz="3200" dirty="0"/>
              <a:t>Beratungsteam</a:t>
            </a:r>
          </a:p>
          <a:p>
            <a:endParaRPr lang="de-DE" sz="3200" dirty="0"/>
          </a:p>
          <a:p>
            <a:r>
              <a:rPr lang="de-DE" sz="3200" dirty="0"/>
              <a:t>Peer Group </a:t>
            </a:r>
          </a:p>
        </p:txBody>
      </p:sp>
    </p:spTree>
    <p:extLst>
      <p:ext uri="{BB962C8B-B14F-4D97-AF65-F5344CB8AC3E}">
        <p14:creationId xmlns:p14="http://schemas.microsoft.com/office/powerpoint/2010/main" val="3809550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bgerundetes Rechteck 5"/>
          <p:cNvSpPr/>
          <p:nvPr/>
        </p:nvSpPr>
        <p:spPr>
          <a:xfrm>
            <a:off x="203200" y="713206"/>
            <a:ext cx="11770095" cy="614479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20D65FE0-4B32-8A46-A68A-E8A9F3105C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084" y="842051"/>
            <a:ext cx="9896436" cy="583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82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87866" y="713207"/>
            <a:ext cx="4047067" cy="960437"/>
          </a:xfrm>
        </p:spPr>
        <p:txBody>
          <a:bodyPr/>
          <a:lstStyle/>
          <a:p>
            <a:r>
              <a:rPr lang="de-DE" dirty="0"/>
              <a:t>Abitur 2027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999066" y="1673644"/>
            <a:ext cx="1082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Belegverpflichtungen:		</a:t>
            </a:r>
            <a:r>
              <a:rPr lang="de-DE" dirty="0">
                <a:sym typeface="Wingdings"/>
              </a:rPr>
              <a:t> Kontrolle durch ALO </a:t>
            </a:r>
          </a:p>
          <a:p>
            <a:endParaRPr lang="de-DE" dirty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dirty="0">
                <a:sym typeface="Wingdings"/>
              </a:rPr>
              <a:t>4 Kursnoten aus </a:t>
            </a:r>
            <a:r>
              <a:rPr lang="de-DE" b="1" dirty="0">
                <a:sym typeface="Wingdings"/>
              </a:rPr>
              <a:t>allen</a:t>
            </a:r>
            <a:r>
              <a:rPr lang="de-DE" dirty="0">
                <a:sym typeface="Wingdings"/>
              </a:rPr>
              <a:t> drei </a:t>
            </a:r>
            <a:r>
              <a:rPr lang="de-DE" b="1" dirty="0">
                <a:sym typeface="Wingdings"/>
              </a:rPr>
              <a:t>Kernfächern</a:t>
            </a:r>
            <a:r>
              <a:rPr lang="de-DE" dirty="0">
                <a:sym typeface="Wingdings"/>
              </a:rPr>
              <a:t> sowie ein erhöhtes Kernfach davon doppelt	</a:t>
            </a:r>
          </a:p>
          <a:p>
            <a:pPr marL="285750" indent="-285750">
              <a:buFont typeface="Arial" charset="0"/>
              <a:buChar char="•"/>
            </a:pPr>
            <a:endParaRPr lang="de-DE" dirty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dirty="0">
                <a:sym typeface="Wingdings"/>
              </a:rPr>
              <a:t>4 Kursnoten aus </a:t>
            </a:r>
            <a:r>
              <a:rPr lang="de-DE" b="1" dirty="0">
                <a:sym typeface="Wingdings"/>
              </a:rPr>
              <a:t>einem</a:t>
            </a:r>
            <a:r>
              <a:rPr lang="de-DE" dirty="0">
                <a:sym typeface="Wingdings"/>
              </a:rPr>
              <a:t> </a:t>
            </a:r>
            <a:r>
              <a:rPr lang="de-DE" b="1" dirty="0">
                <a:sym typeface="Wingdings"/>
              </a:rPr>
              <a:t>profilgebenden</a:t>
            </a:r>
            <a:r>
              <a:rPr lang="de-DE" dirty="0">
                <a:sym typeface="Wingdings"/>
              </a:rPr>
              <a:t> Fach </a:t>
            </a:r>
            <a:r>
              <a:rPr lang="mr-IN" dirty="0">
                <a:sym typeface="Wingdings"/>
              </a:rPr>
              <a:t>–</a:t>
            </a:r>
            <a:r>
              <a:rPr lang="de-DE" dirty="0">
                <a:sym typeface="Wingdings"/>
              </a:rPr>
              <a:t> welches Abiturfach wird </a:t>
            </a:r>
            <a:r>
              <a:rPr lang="mr-IN" dirty="0">
                <a:sym typeface="Wingdings"/>
              </a:rPr>
              <a:t>–</a:t>
            </a:r>
            <a:r>
              <a:rPr lang="de-DE" dirty="0">
                <a:sym typeface="Wingdings"/>
              </a:rPr>
              <a:t> doppelt 	</a:t>
            </a:r>
          </a:p>
          <a:p>
            <a:pPr marL="285750" indent="-285750">
              <a:buFont typeface="Arial" charset="0"/>
              <a:buChar char="•"/>
            </a:pPr>
            <a:endParaRPr lang="de-DE" dirty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dirty="0">
                <a:sym typeface="Wingdings"/>
              </a:rPr>
              <a:t>4 Kursnoten aus einem weiteren Abiturfach </a:t>
            </a:r>
          </a:p>
          <a:p>
            <a:pPr marL="285750" indent="-285750">
              <a:buFont typeface="Arial" charset="0"/>
              <a:buChar char="•"/>
            </a:pPr>
            <a:endParaRPr lang="de-DE" dirty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dirty="0">
                <a:sym typeface="Wingdings"/>
              </a:rPr>
              <a:t>4 Kursnoten aus </a:t>
            </a:r>
            <a:r>
              <a:rPr lang="de-DE" b="1" dirty="0">
                <a:sym typeface="Wingdings"/>
              </a:rPr>
              <a:t>Kun</a:t>
            </a:r>
            <a:r>
              <a:rPr lang="de-DE" dirty="0">
                <a:sym typeface="Wingdings"/>
              </a:rPr>
              <a:t> </a:t>
            </a:r>
            <a:r>
              <a:rPr lang="de-DE" i="1" dirty="0">
                <a:sym typeface="Wingdings"/>
              </a:rPr>
              <a:t>oder</a:t>
            </a:r>
            <a:r>
              <a:rPr lang="de-DE" dirty="0">
                <a:sym typeface="Wingdings"/>
              </a:rPr>
              <a:t> </a:t>
            </a:r>
            <a:r>
              <a:rPr lang="de-DE" b="1" dirty="0">
                <a:sym typeface="Wingdings"/>
              </a:rPr>
              <a:t>Mus</a:t>
            </a:r>
            <a:r>
              <a:rPr lang="de-DE" dirty="0">
                <a:sym typeface="Wingdings"/>
              </a:rPr>
              <a:t> und </a:t>
            </a:r>
            <a:r>
              <a:rPr lang="de-DE" b="1" dirty="0">
                <a:sym typeface="Wingdings"/>
              </a:rPr>
              <a:t>Ges</a:t>
            </a:r>
            <a:r>
              <a:rPr lang="de-DE" dirty="0">
                <a:sym typeface="Wingdings"/>
              </a:rPr>
              <a:t> </a:t>
            </a:r>
            <a:r>
              <a:rPr lang="de-DE" i="1" dirty="0">
                <a:sym typeface="Wingdings"/>
              </a:rPr>
              <a:t>oder</a:t>
            </a:r>
            <a:r>
              <a:rPr lang="de-DE" dirty="0">
                <a:sym typeface="Wingdings"/>
              </a:rPr>
              <a:t> </a:t>
            </a:r>
            <a:r>
              <a:rPr lang="de-DE" b="1" dirty="0">
                <a:sym typeface="Wingdings"/>
              </a:rPr>
              <a:t>Geo</a:t>
            </a:r>
            <a:r>
              <a:rPr lang="de-DE" dirty="0">
                <a:sym typeface="Wingdings"/>
              </a:rPr>
              <a:t> </a:t>
            </a:r>
            <a:r>
              <a:rPr lang="de-DE" i="1" dirty="0">
                <a:sym typeface="Wingdings"/>
              </a:rPr>
              <a:t>oder</a:t>
            </a:r>
            <a:r>
              <a:rPr lang="de-DE" dirty="0">
                <a:sym typeface="Wingdings"/>
              </a:rPr>
              <a:t> </a:t>
            </a:r>
            <a:r>
              <a:rPr lang="de-DE" b="1" dirty="0">
                <a:sym typeface="Wingdings"/>
              </a:rPr>
              <a:t>PGW</a:t>
            </a:r>
            <a:r>
              <a:rPr lang="de-DE" dirty="0">
                <a:sym typeface="Wingdings"/>
              </a:rPr>
              <a:t> und </a:t>
            </a:r>
            <a:r>
              <a:rPr lang="de-DE" b="1" dirty="0">
                <a:sym typeface="Wingdings"/>
              </a:rPr>
              <a:t>Bio</a:t>
            </a:r>
            <a:r>
              <a:rPr lang="de-DE" dirty="0">
                <a:sym typeface="Wingdings"/>
              </a:rPr>
              <a:t> </a:t>
            </a:r>
            <a:r>
              <a:rPr lang="de-DE" i="1" dirty="0">
                <a:sym typeface="Wingdings"/>
              </a:rPr>
              <a:t>oder</a:t>
            </a:r>
            <a:r>
              <a:rPr lang="de-DE" dirty="0">
                <a:sym typeface="Wingdings"/>
              </a:rPr>
              <a:t> </a:t>
            </a:r>
            <a:r>
              <a:rPr lang="de-DE" b="1" dirty="0">
                <a:sym typeface="Wingdings"/>
              </a:rPr>
              <a:t>Phy</a:t>
            </a:r>
            <a:r>
              <a:rPr lang="de-DE" dirty="0">
                <a:sym typeface="Wingdings"/>
              </a:rPr>
              <a:t> </a:t>
            </a:r>
            <a:r>
              <a:rPr lang="de-DE" i="1" dirty="0">
                <a:sym typeface="Wingdings"/>
              </a:rPr>
              <a:t>oder</a:t>
            </a:r>
            <a:r>
              <a:rPr lang="de-DE" dirty="0">
                <a:sym typeface="Wingdings"/>
              </a:rPr>
              <a:t> </a:t>
            </a:r>
            <a:r>
              <a:rPr lang="de-DE" b="1" dirty="0">
                <a:sym typeface="Wingdings"/>
              </a:rPr>
              <a:t>Che</a:t>
            </a:r>
            <a:r>
              <a:rPr lang="de-DE" dirty="0">
                <a:sym typeface="Wingdings"/>
              </a:rPr>
              <a:t> (wenn nicht bereits durch </a:t>
            </a:r>
            <a:r>
              <a:rPr lang="de-DE" dirty="0" err="1">
                <a:sym typeface="Wingdings"/>
              </a:rPr>
              <a:t>indiv</a:t>
            </a:r>
            <a:r>
              <a:rPr lang="de-DE" dirty="0">
                <a:sym typeface="Wingdings"/>
              </a:rPr>
              <a:t>. Wahl der Abiturfächer abgedeckt) </a:t>
            </a:r>
          </a:p>
          <a:p>
            <a:pPr marL="285750" indent="-285750">
              <a:buFont typeface="Arial" charset="0"/>
              <a:buChar char="•"/>
            </a:pPr>
            <a:endParaRPr lang="de-DE" dirty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r>
              <a:rPr lang="de-DE" dirty="0">
                <a:sym typeface="Wingdings"/>
              </a:rPr>
              <a:t>Nach Wahl einzelne oder mehrere Ergebnisse</a:t>
            </a:r>
          </a:p>
          <a:p>
            <a:pPr marL="285750" indent="-285750">
              <a:buFont typeface="Arial" charset="0"/>
              <a:buChar char="•"/>
            </a:pPr>
            <a:endParaRPr lang="de-DE" dirty="0">
              <a:sym typeface="Wingdings"/>
            </a:endParaRPr>
          </a:p>
          <a:p>
            <a:pPr marL="285750" indent="-285750">
              <a:buFont typeface="Arial" charset="0"/>
              <a:buChar char="•"/>
            </a:pPr>
            <a:endParaRPr lang="de-DE" dirty="0"/>
          </a:p>
          <a:p>
            <a:endParaRPr lang="de-DE" dirty="0"/>
          </a:p>
          <a:p>
            <a:pPr marL="285750" indent="-285750">
              <a:buFont typeface="Arial" charset="0"/>
              <a:buChar char="•"/>
            </a:pP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573866" y="5393163"/>
            <a:ext cx="8703734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b="1" dirty="0"/>
              <a:t>zwischen 32 und 40 Semesterergebnisse	max. 20% unter 05 Notenpunkten</a:t>
            </a:r>
          </a:p>
          <a:p>
            <a:endParaRPr lang="de-DE" b="1" dirty="0"/>
          </a:p>
          <a:p>
            <a:r>
              <a:rPr lang="de-DE" b="1" dirty="0"/>
              <a:t>sehr individuelle Rechnung			Beratung jederzeit möglich </a:t>
            </a:r>
          </a:p>
        </p:txBody>
      </p:sp>
    </p:spTree>
    <p:extLst>
      <p:ext uri="{BB962C8B-B14F-4D97-AF65-F5344CB8AC3E}">
        <p14:creationId xmlns:p14="http://schemas.microsoft.com/office/powerpoint/2010/main" val="763036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1734" y="993986"/>
            <a:ext cx="6028267" cy="1400704"/>
          </a:xfrm>
        </p:spPr>
        <p:txBody>
          <a:bodyPr>
            <a:normAutofit fontScale="90000"/>
          </a:bodyPr>
          <a:lstStyle/>
          <a:p>
            <a:r>
              <a:rPr lang="de-DE" dirty="0"/>
              <a:t>Studien-/ Profilreise</a:t>
            </a:r>
            <a:br>
              <a:rPr lang="de-DE" dirty="0"/>
            </a:b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40327" y="2027237"/>
            <a:ext cx="10059939" cy="4539817"/>
          </a:xfrm>
        </p:spPr>
        <p:txBody>
          <a:bodyPr>
            <a:normAutofit/>
          </a:bodyPr>
          <a:lstStyle/>
          <a:p>
            <a:pPr algn="l"/>
            <a:endParaRPr lang="de-DE" sz="2800" dirty="0"/>
          </a:p>
          <a:p>
            <a:pPr marL="342900" indent="-342900" algn="l">
              <a:buFont typeface="Arial" charset="0"/>
              <a:buChar char="•"/>
            </a:pPr>
            <a:r>
              <a:rPr lang="de-DE" sz="2800" dirty="0"/>
              <a:t>Kosten max. 470,-€</a:t>
            </a:r>
          </a:p>
          <a:p>
            <a:pPr marL="342900" indent="-342900" algn="l">
              <a:buFont typeface="Arial" charset="0"/>
              <a:buChar char="•"/>
            </a:pPr>
            <a:endParaRPr lang="de-DE" sz="2800" dirty="0"/>
          </a:p>
          <a:p>
            <a:pPr marL="342900" indent="-342900" algn="l">
              <a:buFont typeface="Arial" charset="0"/>
              <a:buChar char="•"/>
            </a:pPr>
            <a:r>
              <a:rPr lang="de-DE" sz="2800" dirty="0"/>
              <a:t>29.06.-03.07.2026</a:t>
            </a:r>
          </a:p>
          <a:p>
            <a:pPr marL="342900" indent="-342900" algn="l">
              <a:buFont typeface="Arial" charset="0"/>
              <a:buChar char="•"/>
            </a:pPr>
            <a:endParaRPr lang="de-DE" sz="2800" dirty="0"/>
          </a:p>
          <a:p>
            <a:pPr marL="342900" indent="-342900" algn="l">
              <a:buFont typeface="Arial" charset="0"/>
              <a:buChar char="•"/>
            </a:pPr>
            <a:r>
              <a:rPr lang="de-DE" sz="2800" dirty="0"/>
              <a:t>Planungen laufen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64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0B676076-F7CF-0246-9FC5-03CD233D0661}"/>
              </a:ext>
            </a:extLst>
          </p:cNvPr>
          <p:cNvSpPr/>
          <p:nvPr/>
        </p:nvSpPr>
        <p:spPr>
          <a:xfrm>
            <a:off x="635591" y="331922"/>
            <a:ext cx="16330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3600" dirty="0"/>
              <a:t>BOSO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849A611-3EBC-7D4E-8B7D-FB77ADE5F33B}"/>
              </a:ext>
            </a:extLst>
          </p:cNvPr>
          <p:cNvSpPr txBox="1"/>
          <p:nvPr/>
        </p:nvSpPr>
        <p:spPr>
          <a:xfrm>
            <a:off x="2998604" y="1385066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Wo stehe ich?</a:t>
            </a:r>
          </a:p>
          <a:p>
            <a:r>
              <a:rPr lang="de-DE" dirty="0"/>
              <a:t>Was zeichnet mich aus?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4EDAF13-3F0C-E94F-B85A-C0DD99F212A2}"/>
              </a:ext>
            </a:extLst>
          </p:cNvPr>
          <p:cNvSpPr txBox="1"/>
          <p:nvPr/>
        </p:nvSpPr>
        <p:spPr>
          <a:xfrm>
            <a:off x="2998604" y="2696277"/>
            <a:ext cx="1660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Expertentreffen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0619546-5444-D240-B2F4-30A90ED73A1C}"/>
              </a:ext>
            </a:extLst>
          </p:cNvPr>
          <p:cNvSpPr txBox="1"/>
          <p:nvPr/>
        </p:nvSpPr>
        <p:spPr>
          <a:xfrm>
            <a:off x="2998604" y="3864708"/>
            <a:ext cx="944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Uni-Tag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4049B63-EE84-0B43-B38D-BB6C2BAD757F}"/>
              </a:ext>
            </a:extLst>
          </p:cNvPr>
          <p:cNvSpPr txBox="1"/>
          <p:nvPr/>
        </p:nvSpPr>
        <p:spPr>
          <a:xfrm>
            <a:off x="2998604" y="5127372"/>
            <a:ext cx="137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Berufsmesse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D090B31-DB3B-144A-BE8D-B051D8A936AA}"/>
              </a:ext>
            </a:extLst>
          </p:cNvPr>
          <p:cNvSpPr txBox="1"/>
          <p:nvPr/>
        </p:nvSpPr>
        <p:spPr>
          <a:xfrm>
            <a:off x="2168853" y="1001466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Modul1</a:t>
            </a:r>
            <a:r>
              <a:rPr lang="de-DE" dirty="0"/>
              <a:t>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09BF6E8-9706-894B-9BE9-43D02A79E2A7}"/>
              </a:ext>
            </a:extLst>
          </p:cNvPr>
          <p:cNvSpPr txBox="1"/>
          <p:nvPr/>
        </p:nvSpPr>
        <p:spPr>
          <a:xfrm>
            <a:off x="2168853" y="5849137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Modul5</a:t>
            </a:r>
            <a:r>
              <a:rPr lang="de-DE" dirty="0"/>
              <a:t> 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7F2086B-D312-EB4C-BFC6-7A3AF80B8388}"/>
              </a:ext>
            </a:extLst>
          </p:cNvPr>
          <p:cNvSpPr txBox="1"/>
          <p:nvPr/>
        </p:nvSpPr>
        <p:spPr>
          <a:xfrm>
            <a:off x="2168853" y="4680706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Modul4</a:t>
            </a:r>
            <a:r>
              <a:rPr lang="de-DE" dirty="0"/>
              <a:t>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78168FD-EA7A-1A44-A66C-0F0133121607}"/>
              </a:ext>
            </a:extLst>
          </p:cNvPr>
          <p:cNvSpPr txBox="1"/>
          <p:nvPr/>
        </p:nvSpPr>
        <p:spPr>
          <a:xfrm>
            <a:off x="2168853" y="3512275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Modul3</a:t>
            </a:r>
            <a:r>
              <a:rPr lang="de-DE" dirty="0"/>
              <a:t>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106EC55-598F-2440-BD02-782A02387884}"/>
              </a:ext>
            </a:extLst>
          </p:cNvPr>
          <p:cNvSpPr txBox="1"/>
          <p:nvPr/>
        </p:nvSpPr>
        <p:spPr>
          <a:xfrm>
            <a:off x="2168853" y="2336241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Modul2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6464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38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38667" y="713207"/>
            <a:ext cx="4284133" cy="858837"/>
          </a:xfrm>
        </p:spPr>
        <p:txBody>
          <a:bodyPr>
            <a:normAutofit fontScale="90000"/>
          </a:bodyPr>
          <a:lstStyle/>
          <a:p>
            <a:r>
              <a:rPr lang="de-DE" dirty="0"/>
              <a:t>Tagesordnung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73636" y="1739371"/>
            <a:ext cx="10003964" cy="1655762"/>
          </a:xfrm>
        </p:spPr>
        <p:txBody>
          <a:bodyPr>
            <a:no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de-DE" sz="3600" dirty="0">
                <a:solidFill>
                  <a:srgbClr val="1F2C3D"/>
                </a:solidFill>
              </a:rPr>
              <a:t>Allgemeines zum Wilhelm-Gymnasium SJ 25/26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3600" dirty="0">
                <a:solidFill>
                  <a:srgbClr val="1F2C3D"/>
                </a:solidFill>
              </a:rPr>
              <a:t>Aktuelles zum Kursprogramm der 11. Klassen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3600" dirty="0">
                <a:solidFill>
                  <a:srgbClr val="1F2C3D"/>
                </a:solidFill>
              </a:rPr>
              <a:t>Abitur 2027</a:t>
            </a:r>
          </a:p>
          <a:p>
            <a:pPr marL="457200" indent="-457200" algn="l">
              <a:buFont typeface="+mj-lt"/>
              <a:buAutoNum type="arabicPeriod"/>
            </a:pPr>
            <a:r>
              <a:rPr lang="de-DE" sz="3600" dirty="0">
                <a:solidFill>
                  <a:srgbClr val="1F2C3D"/>
                </a:solidFill>
              </a:rPr>
              <a:t>Wahl der Elternvertreter*innen und stellv. Elternvertreter*innen</a:t>
            </a:r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46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37066" y="713207"/>
            <a:ext cx="7975600" cy="960437"/>
          </a:xfrm>
        </p:spPr>
        <p:txBody>
          <a:bodyPr/>
          <a:lstStyle/>
          <a:p>
            <a:r>
              <a:rPr lang="de-DE" dirty="0"/>
              <a:t>Wahl </a:t>
            </a:r>
            <a:r>
              <a:rPr lang="de-DE"/>
              <a:t>der Elternvertreter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9731" y="2010306"/>
            <a:ext cx="12276667" cy="2172229"/>
          </a:xfrm>
        </p:spPr>
        <p:txBody>
          <a:bodyPr>
            <a:normAutofit lnSpcReduction="10000"/>
          </a:bodyPr>
          <a:lstStyle/>
          <a:p>
            <a:pPr algn="l"/>
            <a:r>
              <a:rPr lang="de-DE" sz="3200" dirty="0"/>
              <a:t>Je angefangene 25 Schüler des Jahrgangs 	2 Elternvertreter	</a:t>
            </a:r>
          </a:p>
          <a:p>
            <a:pPr algn="l"/>
            <a:r>
              <a:rPr lang="de-DE" sz="3200" dirty="0"/>
              <a:t>								2 stellv. Elternvertreter</a:t>
            </a:r>
          </a:p>
          <a:p>
            <a:pPr algn="l"/>
            <a:endParaRPr lang="de-DE" sz="3200" dirty="0"/>
          </a:p>
          <a:p>
            <a:pPr algn="l"/>
            <a:r>
              <a:rPr lang="de-DE" sz="3200" dirty="0"/>
              <a:t>6 Elternvertreter*innen 	</a:t>
            </a:r>
            <a:r>
              <a:rPr lang="de-DE" sz="2000" dirty="0"/>
              <a:t>und</a:t>
            </a:r>
            <a:r>
              <a:rPr lang="de-DE" sz="3200" dirty="0"/>
              <a:t> 	6 stellv. Elternvertreter*innen</a:t>
            </a:r>
          </a:p>
          <a:p>
            <a:pPr algn="l"/>
            <a:endParaRPr lang="de-DE" sz="3200" dirty="0"/>
          </a:p>
          <a:p>
            <a:endParaRPr lang="de-DE" sz="3200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500027" y="5708432"/>
            <a:ext cx="7115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/>
              <a:t>		</a:t>
            </a:r>
            <a:r>
              <a:rPr lang="de-DE" sz="2800" i="1" dirty="0"/>
              <a:t>es gilt </a:t>
            </a:r>
            <a:r>
              <a:rPr lang="de-DE" sz="3600" b="1" dirty="0"/>
              <a:t>2 Stimmen pro Kind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585194" y="4622318"/>
            <a:ext cx="386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Kandidaten  </a:t>
            </a:r>
            <a:r>
              <a:rPr lang="de-DE" sz="3600" i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74020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F607AC2-5B8A-5044-AED1-540656D0F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15423-583D-9748-B0C4-B5C6411B7B5C}" type="slidenum">
              <a:rPr lang="de-DE" smtClean="0"/>
              <a:t>21</a:t>
            </a:fld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D84BD55-3EBC-3C42-A861-246E8CE20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360" y="0"/>
            <a:ext cx="7193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3867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51742" y="6307211"/>
            <a:ext cx="9144000" cy="1655762"/>
          </a:xfrm>
        </p:spPr>
        <p:txBody>
          <a:bodyPr/>
          <a:lstStyle/>
          <a:p>
            <a:r>
              <a:rPr lang="de-DE" dirty="0" err="1"/>
              <a:t>tobias.schroeder@wg.hamburg.de</a:t>
            </a: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26968" y="193879"/>
            <a:ext cx="8466667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Linksammlung auf Homepage beachten</a:t>
            </a:r>
          </a:p>
          <a:p>
            <a:endParaRPr lang="de-DE" dirty="0"/>
          </a:p>
          <a:p>
            <a:pPr marL="285750" indent="-285750">
              <a:buFont typeface="Wingdings" charset="2"/>
              <a:buChar char="à"/>
            </a:pPr>
            <a:r>
              <a:rPr lang="de-DE" sz="2400" dirty="0">
                <a:sym typeface="Wingdings"/>
              </a:rPr>
              <a:t>Regelungen zu Klausuren</a:t>
            </a:r>
          </a:p>
          <a:p>
            <a:pPr marL="285750" indent="-285750">
              <a:buFont typeface="Wingdings" charset="2"/>
              <a:buChar char="à"/>
            </a:pPr>
            <a:endParaRPr lang="de-DE" sz="2400" dirty="0">
              <a:sym typeface="Wingdings"/>
            </a:endParaRPr>
          </a:p>
          <a:p>
            <a:pPr marL="285750" indent="-285750">
              <a:buFont typeface="Wingdings" charset="2"/>
              <a:buChar char="à"/>
            </a:pPr>
            <a:r>
              <a:rPr lang="de-DE" sz="2400" dirty="0">
                <a:sym typeface="Wingdings"/>
              </a:rPr>
              <a:t>Regelungen zu Versäumnissen</a:t>
            </a:r>
          </a:p>
          <a:p>
            <a:pPr marL="285750" indent="-285750">
              <a:buFont typeface="Wingdings" charset="2"/>
              <a:buChar char="à"/>
            </a:pPr>
            <a:endParaRPr lang="de-DE" sz="2400" dirty="0">
              <a:sym typeface="Wingdings"/>
            </a:endParaRPr>
          </a:p>
          <a:p>
            <a:pPr marL="285750" indent="-285750">
              <a:buFont typeface="Wingdings" charset="2"/>
              <a:buChar char="à"/>
            </a:pPr>
            <a:r>
              <a:rPr lang="de-DE" sz="2400" dirty="0">
                <a:sym typeface="Wingdings"/>
              </a:rPr>
              <a:t>Broschüre: Behördliche Informationen zur Studienstufe</a:t>
            </a:r>
          </a:p>
          <a:p>
            <a:pPr marL="285750" indent="-285750">
              <a:buFont typeface="Wingdings" charset="2"/>
              <a:buChar char="à"/>
            </a:pPr>
            <a:endParaRPr lang="de-DE" sz="2400" dirty="0">
              <a:sym typeface="Wingdings"/>
            </a:endParaRPr>
          </a:p>
          <a:p>
            <a:pPr marL="285750" indent="-285750">
              <a:buFont typeface="Wingdings" charset="2"/>
              <a:buChar char="à"/>
            </a:pPr>
            <a:r>
              <a:rPr lang="de-DE" sz="2400" dirty="0">
                <a:sym typeface="Wingdings"/>
              </a:rPr>
              <a:t>Broschüre: Behördliche Handreichung zur Präsentationsleistung</a:t>
            </a:r>
            <a:endParaRPr lang="de-DE" sz="24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E78992B-FA05-3449-A460-6BDDB362B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091" y="4003249"/>
            <a:ext cx="7467600" cy="1941689"/>
          </a:xfrm>
          <a:prstGeom prst="rect">
            <a:avLst/>
          </a:prstGeom>
        </p:spPr>
      </p:pic>
      <p:sp>
        <p:nvSpPr>
          <p:cNvPr id="6" name="Pfeil nach unten 5">
            <a:extLst>
              <a:ext uri="{FF2B5EF4-FFF2-40B4-BE49-F238E27FC236}">
                <a16:creationId xmlns:a16="http://schemas.microsoft.com/office/drawing/2014/main" id="{EBE5256C-4804-2F4D-BB5F-739508DE8FD6}"/>
              </a:ext>
            </a:extLst>
          </p:cNvPr>
          <p:cNvSpPr/>
          <p:nvPr/>
        </p:nvSpPr>
        <p:spPr>
          <a:xfrm rot="4672320">
            <a:off x="8174181" y="2603940"/>
            <a:ext cx="817418" cy="279861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16327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3408363"/>
            <a:ext cx="9144000" cy="896442"/>
          </a:xfrm>
        </p:spPr>
        <p:txBody>
          <a:bodyPr>
            <a:normAutofit fontScale="90000"/>
          </a:bodyPr>
          <a:lstStyle/>
          <a:p>
            <a:r>
              <a:rPr lang="de-DE" dirty="0"/>
              <a:t>Fehlende Zeugniskopien</a:t>
            </a:r>
            <a:br>
              <a:rPr lang="de-DE" dirty="0"/>
            </a:br>
            <a:br>
              <a:rPr lang="de-DE" dirty="0"/>
            </a:b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678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8B30554B-B63B-B043-A68A-C11B753D74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3636" y="1326759"/>
            <a:ext cx="9144000" cy="2387600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550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2088048" y="646406"/>
            <a:ext cx="10950024" cy="1282170"/>
          </a:xfrm>
        </p:spPr>
        <p:txBody>
          <a:bodyPr>
            <a:normAutofit fontScale="90000"/>
          </a:bodyPr>
          <a:lstStyle/>
          <a:p>
            <a:r>
              <a:rPr lang="de-DE" dirty="0"/>
              <a:t>Allgemeines zum WG </a:t>
            </a:r>
            <a:br>
              <a:rPr lang="de-DE" dirty="0"/>
            </a:b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14342" y="1377402"/>
            <a:ext cx="93477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Refugium		   Kumpel	</a:t>
            </a:r>
            <a:r>
              <a:rPr lang="de-DE" sz="4000" b="1" dirty="0" err="1"/>
              <a:t>webUntis</a:t>
            </a:r>
            <a:endParaRPr lang="de-DE" sz="40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3225662" y="1340794"/>
            <a:ext cx="184731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sz="4000" b="1" dirty="0"/>
          </a:p>
          <a:p>
            <a:endParaRPr lang="de-DE" dirty="0"/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BABFB45-524B-3C45-820D-D8B57DC35AE5}"/>
              </a:ext>
            </a:extLst>
          </p:cNvPr>
          <p:cNvSpPr txBox="1"/>
          <p:nvPr/>
        </p:nvSpPr>
        <p:spPr>
          <a:xfrm>
            <a:off x="9107009" y="1377402"/>
            <a:ext cx="39147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Lernsoftware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D5BFD441-0716-4E40-B1F5-DDC74D17A0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7029" y="3226947"/>
            <a:ext cx="2540734" cy="120425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031135A0-72CD-0942-9E48-B4C7CF3538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865" y="5749779"/>
            <a:ext cx="4436562" cy="994982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BDA73B09-59C3-5245-AC9C-D947EEDFF80F}"/>
              </a:ext>
            </a:extLst>
          </p:cNvPr>
          <p:cNvSpPr txBox="1"/>
          <p:nvPr/>
        </p:nvSpPr>
        <p:spPr>
          <a:xfrm>
            <a:off x="485865" y="5041893"/>
            <a:ext cx="5111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Digitale Mitschriften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25CD11E5-C94A-2746-B33E-F547E0C47E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5516" y="2966907"/>
            <a:ext cx="1447038" cy="145461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E27E4FF-B94A-C84E-B5EE-101E7144E2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1210" y="2364895"/>
            <a:ext cx="3834153" cy="206631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A4D5E6E-4767-C412-68B8-DFFEEA5F65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99838" y="2364896"/>
            <a:ext cx="1446417" cy="206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483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2088048" y="1034941"/>
            <a:ext cx="10950024" cy="1282170"/>
          </a:xfrm>
        </p:spPr>
        <p:txBody>
          <a:bodyPr>
            <a:normAutofit fontScale="90000"/>
          </a:bodyPr>
          <a:lstStyle/>
          <a:p>
            <a:r>
              <a:rPr lang="de-DE" dirty="0"/>
              <a:t>Allgemeines zum WG </a:t>
            </a:r>
            <a:br>
              <a:rPr lang="de-DE" dirty="0"/>
            </a:b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07517" y="1609225"/>
            <a:ext cx="57731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Versäumnisregelung Teil1 </a:t>
            </a:r>
          </a:p>
          <a:p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3589867" y="2594110"/>
            <a:ext cx="7716874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b="1" dirty="0"/>
              <a:t>Krankheit</a:t>
            </a:r>
            <a:r>
              <a:rPr lang="de-DE" sz="2600" dirty="0"/>
              <a:t> oder anderes nicht vorhersehbares:</a:t>
            </a:r>
          </a:p>
          <a:p>
            <a:pPr marL="457200" indent="-457200">
              <a:buFont typeface="Wingdings" charset="2"/>
              <a:buChar char="à"/>
            </a:pPr>
            <a:r>
              <a:rPr lang="de-DE" sz="2600" u="sng" dirty="0"/>
              <a:t>bis 8 Uhr</a:t>
            </a:r>
            <a:r>
              <a:rPr lang="de-DE" sz="2600" dirty="0"/>
              <a:t> im Schulbüro melden</a:t>
            </a:r>
          </a:p>
          <a:p>
            <a:pPr marL="457200" indent="-457200">
              <a:buFont typeface="Wingdings" charset="2"/>
              <a:buChar char="à"/>
            </a:pPr>
            <a:r>
              <a:rPr lang="de-DE" sz="2600" dirty="0"/>
              <a:t>besonders wichtig vor Leistungsüberprüfungen</a:t>
            </a:r>
          </a:p>
          <a:p>
            <a:pPr marL="457200" indent="-457200">
              <a:buFont typeface="Wingdings" charset="2"/>
              <a:buChar char="à"/>
            </a:pPr>
            <a:endParaRPr lang="de-DE" sz="2600" dirty="0"/>
          </a:p>
          <a:p>
            <a:r>
              <a:rPr lang="de-DE" sz="2600" b="1" dirty="0"/>
              <a:t>Absehbares Fehlen</a:t>
            </a:r>
            <a:r>
              <a:rPr lang="de-DE" sz="2600" dirty="0"/>
              <a:t> </a:t>
            </a:r>
          </a:p>
          <a:p>
            <a:pPr marL="457200" indent="-457200">
              <a:buFont typeface="Wingdings" charset="2"/>
              <a:buChar char="à"/>
            </a:pPr>
            <a:r>
              <a:rPr lang="de-DE" sz="2600" u="sng" dirty="0"/>
              <a:t>vorher</a:t>
            </a:r>
            <a:r>
              <a:rPr lang="de-DE" sz="2600" dirty="0"/>
              <a:t> genehmigen lassen!</a:t>
            </a:r>
          </a:p>
          <a:p>
            <a:pPr marL="457200" indent="-457200">
              <a:buFont typeface="Wingdings" charset="2"/>
              <a:buChar char="à"/>
            </a:pPr>
            <a:endParaRPr lang="de-DE" sz="2600" dirty="0"/>
          </a:p>
          <a:p>
            <a:r>
              <a:rPr lang="de-DE" sz="2600" b="1" dirty="0"/>
              <a:t>Verspätungen</a:t>
            </a:r>
            <a:r>
              <a:rPr lang="de-DE" sz="2600" dirty="0"/>
              <a:t>: </a:t>
            </a:r>
          </a:p>
          <a:p>
            <a:pPr marL="457200" indent="-457200">
              <a:buFont typeface="Wingdings" charset="2"/>
              <a:buChar char="à"/>
            </a:pPr>
            <a:r>
              <a:rPr lang="de-DE" sz="2600" dirty="0">
                <a:sym typeface="Wingdings"/>
              </a:rPr>
              <a:t>Zeugnisvermerk, </a:t>
            </a:r>
          </a:p>
          <a:p>
            <a:pPr marL="457200" indent="-457200">
              <a:buFont typeface="Wingdings" charset="2"/>
              <a:buChar char="à"/>
            </a:pPr>
            <a:r>
              <a:rPr lang="de-DE" sz="2600" dirty="0">
                <a:sym typeface="Wingdings"/>
              </a:rPr>
              <a:t>u.U. Sanktionen</a:t>
            </a:r>
          </a:p>
          <a:p>
            <a:r>
              <a:rPr lang="de-DE" sz="2600" dirty="0">
                <a:sym typeface="Wingdings"/>
              </a:rPr>
              <a:t>			</a:t>
            </a:r>
            <a:endParaRPr lang="de-DE" sz="26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8CAEFBF-14D9-0F4F-8C36-7E495E854A7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239" y="2594110"/>
            <a:ext cx="2309855" cy="329345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BFEEF599-849E-741E-1D9D-E8E4158B1B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1441" y="4186170"/>
            <a:ext cx="1697074" cy="242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19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2088048" y="1034941"/>
            <a:ext cx="10950024" cy="1282170"/>
          </a:xfrm>
        </p:spPr>
        <p:txBody>
          <a:bodyPr>
            <a:normAutofit fontScale="90000"/>
          </a:bodyPr>
          <a:lstStyle/>
          <a:p>
            <a:r>
              <a:rPr lang="de-DE" dirty="0"/>
              <a:t>Allgemeines zum WG </a:t>
            </a:r>
            <a:br>
              <a:rPr lang="de-DE" dirty="0"/>
            </a:b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07517" y="1609225"/>
            <a:ext cx="577315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/>
              <a:t>Versäumnisregelung Teil2 </a:t>
            </a:r>
          </a:p>
          <a:p>
            <a:endParaRPr lang="de-DE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ADB10ABE-2CBF-0242-AF99-59EE17042B50}"/>
              </a:ext>
            </a:extLst>
          </p:cNvPr>
          <p:cNvSpPr txBox="1"/>
          <p:nvPr/>
        </p:nvSpPr>
        <p:spPr>
          <a:xfrm>
            <a:off x="3602939" y="2527713"/>
            <a:ext cx="4065183" cy="1354217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dirty="0"/>
              <a:t>Entschuldigungsketten: </a:t>
            </a:r>
          </a:p>
          <a:p>
            <a:endParaRPr lang="de-DE" dirty="0"/>
          </a:p>
          <a:p>
            <a:pPr marL="457200" indent="-457200">
              <a:buAutoNum type="arabicPeriod"/>
            </a:pPr>
            <a:r>
              <a:rPr lang="de-DE" sz="2000" dirty="0"/>
              <a:t>Schulbüro </a:t>
            </a:r>
          </a:p>
          <a:p>
            <a:pPr marL="457200" indent="-457200">
              <a:buAutoNum type="arabicPeriod"/>
            </a:pPr>
            <a:r>
              <a:rPr lang="de-DE" sz="2000" dirty="0"/>
              <a:t>Tutor </a:t>
            </a:r>
            <a:r>
              <a:rPr lang="de-DE" sz="2000" dirty="0">
                <a:sym typeface="Wingdings"/>
              </a:rPr>
              <a:t> Fachlehrer</a:t>
            </a:r>
            <a:endParaRPr lang="de-DE" sz="2000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AA3A621-51D8-9843-BFD3-9C5823D542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2939" y="4075183"/>
            <a:ext cx="4065183" cy="248824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567970E-9A4F-5948-9A0A-B7262D302FB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66" y="2527712"/>
            <a:ext cx="2830435" cy="403571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5771AD3F-440E-4382-F6B2-1DD449FFC3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26879" y="4545567"/>
            <a:ext cx="1446417" cy="206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64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2088048" y="480324"/>
            <a:ext cx="10950024" cy="1282170"/>
          </a:xfrm>
        </p:spPr>
        <p:txBody>
          <a:bodyPr>
            <a:normAutofit fontScale="90000"/>
          </a:bodyPr>
          <a:lstStyle/>
          <a:p>
            <a:r>
              <a:rPr lang="de-DE" dirty="0"/>
              <a:t>Allgemeines zum WG </a:t>
            </a:r>
            <a:br>
              <a:rPr lang="de-DE" dirty="0"/>
            </a:b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5148182" y="2006218"/>
            <a:ext cx="68251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dirty="0"/>
              <a:t>private elektronische </a:t>
            </a:r>
            <a:r>
              <a:rPr lang="de-DE" sz="2600" dirty="0" err="1"/>
              <a:t>Geräte</a:t>
            </a:r>
            <a:r>
              <a:rPr lang="de-DE" sz="2600" dirty="0"/>
              <a:t> </a:t>
            </a:r>
            <a:r>
              <a:rPr lang="de-DE" sz="2600" b="1" dirty="0" err="1"/>
              <a:t>grundsätzlich</a:t>
            </a:r>
            <a:r>
              <a:rPr lang="de-DE" sz="2600" b="1" dirty="0"/>
              <a:t> ausgeschaltet und nicht sichtbar</a:t>
            </a:r>
            <a:r>
              <a:rPr lang="de-DE" sz="2600" dirty="0"/>
              <a:t> (</a:t>
            </a:r>
            <a:r>
              <a:rPr lang="mr-IN" sz="2600" dirty="0"/>
              <a:t>…</a:t>
            </a:r>
            <a:r>
              <a:rPr lang="de-DE" sz="2600" dirty="0"/>
              <a:t>) in allen </a:t>
            </a:r>
            <a:r>
              <a:rPr lang="de-DE" sz="2600" dirty="0" err="1"/>
              <a:t>Unterrichtsgebäuden</a:t>
            </a:r>
            <a:r>
              <a:rPr lang="de-DE" sz="2600" dirty="0"/>
              <a:t> (Fluren und </a:t>
            </a:r>
            <a:r>
              <a:rPr lang="de-DE" sz="2600" dirty="0" err="1"/>
              <a:t>Räumen</a:t>
            </a:r>
            <a:r>
              <a:rPr lang="de-DE" sz="2600" dirty="0"/>
              <a:t>) von 7.00 Uhr bis 17.00 Uhr </a:t>
            </a:r>
            <a:r>
              <a:rPr lang="de-DE" sz="2600" dirty="0" err="1"/>
              <a:t>grundsätzlich</a:t>
            </a:r>
            <a:r>
              <a:rPr lang="de-DE" sz="2600" dirty="0"/>
              <a:t> nicht gestattet. [...] </a:t>
            </a:r>
            <a:br>
              <a:rPr lang="de-DE" sz="2600" dirty="0"/>
            </a:br>
            <a:r>
              <a:rPr lang="de-DE" sz="2600" dirty="0" err="1"/>
              <a:t>Schülern</a:t>
            </a:r>
            <a:r>
              <a:rPr lang="de-DE" sz="2600" dirty="0"/>
              <a:t> der Oberstufe ist sie zudem in großen „Erholungspausen“, Mittagspausen und in Freistunden im </a:t>
            </a:r>
            <a:r>
              <a:rPr lang="de-DE" sz="2600" dirty="0" err="1"/>
              <a:t>Kapheneion</a:t>
            </a:r>
            <a:r>
              <a:rPr lang="de-DE" sz="2600" dirty="0"/>
              <a:t>, in der Pausenhalle, auf dem </a:t>
            </a:r>
            <a:r>
              <a:rPr lang="de-DE" sz="2600" dirty="0" err="1"/>
              <a:t>Außengelände</a:t>
            </a:r>
            <a:r>
              <a:rPr lang="de-DE" sz="2600" dirty="0"/>
              <a:t> und im Oberstufenraum 19 gestattet.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0ACBBE4-D418-5847-B664-A8747E1FF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8914" y="1121409"/>
            <a:ext cx="3793660" cy="5496771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D80D02C3-322C-A052-3582-EB82A165B646}"/>
              </a:ext>
            </a:extLst>
          </p:cNvPr>
          <p:cNvSpPr/>
          <p:nvPr/>
        </p:nvSpPr>
        <p:spPr>
          <a:xfrm rot="20868359">
            <a:off x="4995782" y="4493257"/>
            <a:ext cx="656629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alt und ungültig</a:t>
            </a:r>
            <a:endParaRPr lang="de-DE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089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AD399D-E5D7-5B24-C10A-694528DBD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22BC09-A12E-B61E-7546-FF71E0C77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88048" y="480324"/>
            <a:ext cx="10950024" cy="1282170"/>
          </a:xfrm>
        </p:spPr>
        <p:txBody>
          <a:bodyPr>
            <a:normAutofit fontScale="90000"/>
          </a:bodyPr>
          <a:lstStyle/>
          <a:p>
            <a:r>
              <a:rPr lang="de-DE" dirty="0"/>
              <a:t>Allgemeines zum WG </a:t>
            </a:r>
            <a:br>
              <a:rPr lang="de-DE" dirty="0"/>
            </a:br>
            <a:endParaRPr lang="de-DE" dirty="0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CD657DEA-F906-C2F6-C515-275BDD8D0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DA34BCA-ED2E-9CE6-12BE-EAC648747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29" y="258029"/>
            <a:ext cx="11594018" cy="6480396"/>
          </a:xfrm>
          <a:prstGeom prst="rect">
            <a:avLst/>
          </a:prstGeom>
        </p:spPr>
      </p:pic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178CB7B5-8617-FDA3-BE17-9D0A33EAEEDB}"/>
              </a:ext>
            </a:extLst>
          </p:cNvPr>
          <p:cNvSpPr/>
          <p:nvPr/>
        </p:nvSpPr>
        <p:spPr>
          <a:xfrm>
            <a:off x="825062" y="3634569"/>
            <a:ext cx="10541875" cy="146093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052D5C10-F3D7-144A-7B8A-55FF60733B3D}"/>
              </a:ext>
            </a:extLst>
          </p:cNvPr>
          <p:cNvSpPr txBox="1"/>
          <p:nvPr/>
        </p:nvSpPr>
        <p:spPr>
          <a:xfrm>
            <a:off x="930149" y="3887984"/>
            <a:ext cx="1054187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FF0000"/>
                </a:solidFill>
              </a:rPr>
              <a:t>NEU: </a:t>
            </a:r>
            <a:r>
              <a:rPr lang="de-DE" sz="2800" dirty="0" err="1"/>
              <a:t>Schülerinnen</a:t>
            </a:r>
            <a:r>
              <a:rPr lang="de-DE" sz="2800" dirty="0"/>
              <a:t> und Schülern der Oberstufe ist sie die Nutzung ihrer Handys ausschließlich im Refugium und im Kaph-Garten gestattet. </a:t>
            </a:r>
          </a:p>
        </p:txBody>
      </p:sp>
    </p:spTree>
    <p:extLst>
      <p:ext uri="{BB962C8B-B14F-4D97-AF65-F5344CB8AC3E}">
        <p14:creationId xmlns:p14="http://schemas.microsoft.com/office/powerpoint/2010/main" val="29092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-2088048" y="480324"/>
            <a:ext cx="10950024" cy="1282170"/>
          </a:xfrm>
        </p:spPr>
        <p:txBody>
          <a:bodyPr>
            <a:normAutofit fontScale="90000"/>
          </a:bodyPr>
          <a:lstStyle/>
          <a:p>
            <a:r>
              <a:rPr lang="de-DE" dirty="0"/>
              <a:t>Allgemeines zum WG </a:t>
            </a:r>
            <a:br>
              <a:rPr lang="de-DE" dirty="0"/>
            </a:b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4752109" y="1460705"/>
            <a:ext cx="722118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b="1" dirty="0"/>
              <a:t>Verhaltenscodex – digitale Unterrichtsmitschriften</a:t>
            </a:r>
          </a:p>
          <a:p>
            <a:endParaRPr lang="de-DE" sz="2600" dirty="0"/>
          </a:p>
          <a:p>
            <a:r>
              <a:rPr lang="de-DE" sz="2600" dirty="0"/>
              <a:t>Stichpunkte darin: </a:t>
            </a:r>
          </a:p>
          <a:p>
            <a:endParaRPr lang="de-DE" sz="2600" dirty="0"/>
          </a:p>
          <a:p>
            <a:r>
              <a:rPr lang="de-DE" sz="2600" dirty="0"/>
              <a:t>	offline arbeiten, </a:t>
            </a:r>
          </a:p>
          <a:p>
            <a:r>
              <a:rPr lang="de-DE" sz="2600" dirty="0"/>
              <a:t>	ohne Ton-, Bild-, Videoaufnahmen,</a:t>
            </a:r>
          </a:p>
          <a:p>
            <a:r>
              <a:rPr lang="de-DE" sz="2600" dirty="0"/>
              <a:t>	nichts Außerunterrichtliches, </a:t>
            </a:r>
          </a:p>
          <a:p>
            <a:r>
              <a:rPr lang="de-DE" sz="2600" dirty="0"/>
              <a:t>	Konkretes Untersagen möglich </a:t>
            </a:r>
          </a:p>
          <a:p>
            <a:endParaRPr lang="de-DE" sz="2600" dirty="0"/>
          </a:p>
          <a:p>
            <a:r>
              <a:rPr lang="de-DE" sz="2600" dirty="0"/>
              <a:t>Wichtig:  </a:t>
            </a:r>
          </a:p>
          <a:p>
            <a:endParaRPr lang="de-DE" sz="2600" dirty="0"/>
          </a:p>
          <a:p>
            <a:r>
              <a:rPr lang="de-DE" sz="2600" dirty="0"/>
              <a:t>	unterschriebener Codex muss der Schule bei	Nutzung vorliegen </a:t>
            </a:r>
          </a:p>
          <a:p>
            <a:r>
              <a:rPr lang="de-DE" sz="2600" dirty="0"/>
              <a:t>	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B82FB1C-B137-1A4D-B9DB-4C5733A0DC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55" y="1482436"/>
            <a:ext cx="3508799" cy="497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18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D3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103" y="1626603"/>
            <a:ext cx="10668000" cy="1400704"/>
          </a:xfrm>
        </p:spPr>
        <p:txBody>
          <a:bodyPr>
            <a:normAutofit fontScale="90000"/>
          </a:bodyPr>
          <a:lstStyle/>
          <a:p>
            <a:pPr algn="l"/>
            <a:r>
              <a:rPr lang="de-DE" dirty="0"/>
              <a:t>Aktuelles zum Kursprogramm </a:t>
            </a:r>
            <a:br>
              <a:rPr lang="de-DE" dirty="0"/>
            </a:br>
            <a:r>
              <a:rPr lang="de-DE" dirty="0"/>
              <a:t>der 11. Klassen</a:t>
            </a:r>
            <a:br>
              <a:rPr lang="de-DE" dirty="0"/>
            </a:br>
            <a:endParaRPr lang="de-DE" dirty="0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976" y="247441"/>
            <a:ext cx="3111320" cy="465766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83733" y="2556933"/>
            <a:ext cx="1048173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de-DE" sz="2400" dirty="0"/>
              <a:t>98 Schüler in Jahrgang 11</a:t>
            </a:r>
          </a:p>
          <a:p>
            <a:endParaRPr lang="de-DE" sz="2400" dirty="0"/>
          </a:p>
          <a:p>
            <a:pPr marL="285750" indent="-285750">
              <a:buFont typeface="Arial" charset="0"/>
              <a:buChar char="•"/>
            </a:pPr>
            <a:r>
              <a:rPr lang="de-DE" sz="2400" dirty="0"/>
              <a:t>In 58 Kurs unterrichtet </a:t>
            </a:r>
            <a:r>
              <a:rPr lang="mr-IN" sz="2400" dirty="0"/>
              <a:t>…</a:t>
            </a:r>
            <a:r>
              <a:rPr lang="de-DE" sz="2400" dirty="0"/>
              <a:t> davon </a:t>
            </a:r>
          </a:p>
          <a:p>
            <a:r>
              <a:rPr lang="de-DE" sz="2400" dirty="0"/>
              <a:t>		26 Kurse unterfrequent und </a:t>
            </a:r>
          </a:p>
          <a:p>
            <a:r>
              <a:rPr lang="de-DE" sz="2400" dirty="0"/>
              <a:t>		20 Kurse mit 23-25 Schülerinnen und Schülern  </a:t>
            </a:r>
          </a:p>
          <a:p>
            <a:r>
              <a:rPr lang="de-DE" sz="2400" dirty="0"/>
              <a:t>		02 Kurse mit 26-27 Schülerinnen und Schülern </a:t>
            </a:r>
          </a:p>
          <a:p>
            <a:pPr marL="285750" indent="-285750">
              <a:buFont typeface="Arial" charset="0"/>
              <a:buChar char="•"/>
            </a:pPr>
            <a:endParaRPr lang="de-DE" sz="2400" dirty="0"/>
          </a:p>
          <a:p>
            <a:pPr marL="285750" indent="-285750">
              <a:buFont typeface="Arial" charset="0"/>
              <a:buChar char="•"/>
            </a:pPr>
            <a:r>
              <a:rPr lang="de-DE" sz="2400" dirty="0"/>
              <a:t>Jahrgangsübergreifender Unterricht in den Fächern: Fra/ Lat/ Gri, BB, Chor, Mus</a:t>
            </a:r>
          </a:p>
          <a:p>
            <a:pPr marL="285750" indent="-285750">
              <a:buFont typeface="Arial" charset="0"/>
              <a:buChar char="•"/>
            </a:pPr>
            <a:endParaRPr lang="de-DE" sz="2400" dirty="0"/>
          </a:p>
          <a:p>
            <a:pPr marL="285750" indent="-285750">
              <a:buFont typeface="Arial" charset="0"/>
              <a:buChar char="•"/>
            </a:pPr>
            <a:r>
              <a:rPr lang="de-DE" sz="2400" dirty="0" err="1"/>
              <a:t>Kursumwahl</a:t>
            </a:r>
            <a:r>
              <a:rPr lang="de-DE" sz="2400" dirty="0"/>
              <a:t> </a:t>
            </a:r>
            <a:r>
              <a:rPr lang="de-DE" sz="2400" dirty="0">
                <a:sym typeface="Wingdings"/>
              </a:rPr>
              <a:t> Umwahl noch in dieser Woche möglich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129012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666</Words>
  <Application>Microsoft Macintosh PowerPoint</Application>
  <PresentationFormat>Breitbild</PresentationFormat>
  <Paragraphs>180</Paragraphs>
  <Slides>24</Slides>
  <Notes>23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Wingdings</vt:lpstr>
      <vt:lpstr>Office-Design</vt:lpstr>
      <vt:lpstr>Elternabend Jahrgang 11</vt:lpstr>
      <vt:lpstr>Tagesordnung</vt:lpstr>
      <vt:lpstr>Allgemeines zum WG  </vt:lpstr>
      <vt:lpstr>Allgemeines zum WG  </vt:lpstr>
      <vt:lpstr>Allgemeines zum WG  </vt:lpstr>
      <vt:lpstr>Allgemeines zum WG  </vt:lpstr>
      <vt:lpstr>Allgemeines zum WG  </vt:lpstr>
      <vt:lpstr>Allgemeines zum WG  </vt:lpstr>
      <vt:lpstr>Aktuelles zum Kursprogramm  der 11. Klassen </vt:lpstr>
      <vt:lpstr>Aktuelles zum Kursprogramm  der 11. Klassen </vt:lpstr>
      <vt:lpstr>Abitur 2027</vt:lpstr>
      <vt:lpstr>Abitur 2027</vt:lpstr>
      <vt:lpstr>Abitur 2027</vt:lpstr>
      <vt:lpstr>PowerPoint-Präsentation</vt:lpstr>
      <vt:lpstr>PowerPoint-Präsentation</vt:lpstr>
      <vt:lpstr>Abitur 2027</vt:lpstr>
      <vt:lpstr>Studien-/ Profilreise </vt:lpstr>
      <vt:lpstr>PowerPoint-Präsentation</vt:lpstr>
      <vt:lpstr>PowerPoint-Präsentation</vt:lpstr>
      <vt:lpstr>Wahl der Elternvertreter</vt:lpstr>
      <vt:lpstr>PowerPoint-Präsentation</vt:lpstr>
      <vt:lpstr>PowerPoint-Präsentation</vt:lpstr>
      <vt:lpstr>Fehlende Zeugniskopien  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Elternabend Klasse 11</dc:title>
  <dc:creator>Tobias Schröder</dc:creator>
  <cp:lastModifiedBy>Tobias Schröder | Wilhelm-Gymnasiu</cp:lastModifiedBy>
  <cp:revision>71</cp:revision>
  <dcterms:created xsi:type="dcterms:W3CDTF">2017-09-19T09:04:59Z</dcterms:created>
  <dcterms:modified xsi:type="dcterms:W3CDTF">2025-09-30T10:43:32Z</dcterms:modified>
</cp:coreProperties>
</file>